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7" r:id="rId6"/>
    <p:sldId id="269" r:id="rId7"/>
    <p:sldId id="260" r:id="rId8"/>
    <p:sldId id="261" r:id="rId9"/>
    <p:sldId id="265" r:id="rId10"/>
    <p:sldId id="270" r:id="rId11"/>
    <p:sldId id="263" r:id="rId12"/>
    <p:sldId id="264" r:id="rId13"/>
    <p:sldId id="26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82530" autoAdjust="0"/>
  </p:normalViewPr>
  <p:slideViewPr>
    <p:cSldViewPr snapToGrid="0" snapToObjects="1">
      <p:cViewPr>
        <p:scale>
          <a:sx n="85" d="100"/>
          <a:sy n="85" d="100"/>
        </p:scale>
        <p:origin x="-1376" y="464"/>
      </p:cViewPr>
      <p:guideLst>
        <p:guide orient="horz" pos="2160"/>
        <p:guide pos="2880"/>
      </p:guideLst>
    </p:cSldViewPr>
  </p:slideViewPr>
  <p:outlineViewPr>
    <p:cViewPr>
      <p:scale>
        <a:sx n="33" d="100"/>
        <a:sy n="33" d="100"/>
      </p:scale>
      <p:origin x="0" y="716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86D93-C14C-094E-8E4D-321E2540BAA4}" type="datetimeFigureOut">
              <a:rPr kumimoji="1" lang="ja-JP" altLang="en-US" smtClean="0"/>
              <a:t>17/05/22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01BA55-BC22-284A-8900-2A6BF991B984}" type="slidenum">
              <a:rPr kumimoji="1" lang="ja-JP" altLang="en-US" smtClean="0"/>
              <a:t>‹#›</a:t>
            </a:fld>
            <a:endParaRPr kumimoji="1" lang="ja-JP" altLang="en-US"/>
          </a:p>
        </p:txBody>
      </p:sp>
    </p:spTree>
    <p:extLst>
      <p:ext uri="{BB962C8B-B14F-4D97-AF65-F5344CB8AC3E}">
        <p14:creationId xmlns:p14="http://schemas.microsoft.com/office/powerpoint/2010/main" val="3741250732"/>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これから、プロジェクト1、グループ</a:t>
            </a:r>
            <a:r>
              <a:rPr kumimoji="1" lang="en-US" altLang="ja-JP" dirty="0" smtClean="0"/>
              <a:t>G</a:t>
            </a:r>
            <a:r>
              <a:rPr kumimoji="1" lang="ja-JP" altLang="en-US" dirty="0" smtClean="0"/>
              <a:t>の作成したオセロゲームシステムの発表を始めます。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1</a:t>
            </a:fld>
            <a:endParaRPr kumimoji="1" lang="ja-JP" altLang="en-US"/>
          </a:p>
        </p:txBody>
      </p:sp>
    </p:spTree>
    <p:extLst>
      <p:ext uri="{BB962C8B-B14F-4D97-AF65-F5344CB8AC3E}">
        <p14:creationId xmlns:p14="http://schemas.microsoft.com/office/powerpoint/2010/main" val="6702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再生</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11</a:t>
            </a:fld>
            <a:endParaRPr kumimoji="1" lang="ja-JP" altLang="en-US"/>
          </a:p>
        </p:txBody>
      </p:sp>
    </p:spTree>
    <p:extLst>
      <p:ext uri="{BB962C8B-B14F-4D97-AF65-F5344CB8AC3E}">
        <p14:creationId xmlns:p14="http://schemas.microsoft.com/office/powerpoint/2010/main" val="2977944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アピール点のもう一つとして、</a:t>
            </a:r>
            <a:r>
              <a:rPr kumimoji="1" lang="en-US" altLang="ja-JP" dirty="0" smtClean="0"/>
              <a:t>Microsoft Access</a:t>
            </a:r>
            <a:r>
              <a:rPr kumimoji="1" lang="ja-JP" altLang="en-US" dirty="0" smtClean="0"/>
              <a:t>の</a:t>
            </a:r>
            <a:r>
              <a:rPr kumimoji="1" lang="en-US" altLang="ja-JP" dirty="0" err="1" smtClean="0"/>
              <a:t>DataBase</a:t>
            </a:r>
            <a:r>
              <a:rPr kumimoji="1" lang="ja-JP" altLang="en-US" dirty="0" smtClean="0"/>
              <a:t>を利用し、アカウントを管理しています。</a:t>
            </a:r>
            <a:endParaRPr kumimoji="1" lang="en-US" altLang="ja-JP" dirty="0" smtClean="0"/>
          </a:p>
          <a:p>
            <a:r>
              <a:rPr kumimoji="1" lang="ja-JP" altLang="en-US" dirty="0" smtClean="0"/>
              <a:t>動作検証時は、</a:t>
            </a:r>
            <a:r>
              <a:rPr kumimoji="1" lang="en-US" altLang="ja-JP" dirty="0" smtClean="0"/>
              <a:t>100</a:t>
            </a:r>
            <a:r>
              <a:rPr kumimoji="1" lang="ja-JP" altLang="en-US" dirty="0" smtClean="0"/>
              <a:t>万件のユーザデータを管理し、</a:t>
            </a:r>
            <a:r>
              <a:rPr kumimoji="1" lang="en-US" altLang="ja-JP" dirty="0" smtClean="0"/>
              <a:t>10000</a:t>
            </a:r>
            <a:r>
              <a:rPr kumimoji="1" lang="ja-JP" altLang="en-US" dirty="0" smtClean="0"/>
              <a:t>人のユーザから同時アクセスが可能となっています。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12</a:t>
            </a:fld>
            <a:endParaRPr kumimoji="1" lang="ja-JP" altLang="en-US"/>
          </a:p>
        </p:txBody>
      </p:sp>
    </p:spTree>
    <p:extLst>
      <p:ext uri="{BB962C8B-B14F-4D97-AF65-F5344CB8AC3E}">
        <p14:creationId xmlns:p14="http://schemas.microsoft.com/office/powerpoint/2010/main" val="302729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最後にデモを行います。内容はこの通りです。</a:t>
            </a:r>
            <a:endParaRPr kumimoji="1" lang="en-US" altLang="ja-JP" dirty="0" smtClean="0"/>
          </a:p>
          <a:p>
            <a:r>
              <a:rPr kumimoji="1" lang="en-US" altLang="ja-JP" dirty="0" smtClean="0"/>
              <a:t>PC</a:t>
            </a:r>
            <a:r>
              <a:rPr kumimoji="1" lang="ja-JP" altLang="en-US" dirty="0" smtClean="0"/>
              <a:t>１：アカウント作成</a:t>
            </a:r>
            <a:r>
              <a:rPr kumimoji="1" lang="en-US" altLang="ja-JP" dirty="0" smtClean="0"/>
              <a:t>			→</a:t>
            </a:r>
            <a:r>
              <a:rPr kumimoji="1" lang="ja-JP" altLang="en-US" dirty="0" smtClean="0"/>
              <a:t>オンライン対戦</a:t>
            </a:r>
            <a:r>
              <a:rPr kumimoji="1" lang="en-US" altLang="ja-JP" dirty="0" smtClean="0"/>
              <a:t>	→CPU</a:t>
            </a:r>
            <a:r>
              <a:rPr kumimoji="1" lang="ja-JP" altLang="en-US" dirty="0" smtClean="0"/>
              <a:t>対戦</a:t>
            </a:r>
            <a:endParaRPr kumimoji="1" lang="en-US" altLang="ja-JP" dirty="0" smtClean="0"/>
          </a:p>
          <a:p>
            <a:r>
              <a:rPr kumimoji="1" lang="en-US" altLang="ja-JP" dirty="0" smtClean="0"/>
              <a:t>PC</a:t>
            </a:r>
            <a:r>
              <a:rPr kumimoji="1" lang="ja-JP" altLang="en-US" dirty="0" smtClean="0"/>
              <a:t>２：既存のアカウントでログイン</a:t>
            </a:r>
            <a:r>
              <a:rPr kumimoji="1" lang="en-US" altLang="ja-JP" dirty="0" smtClean="0"/>
              <a:t>	→</a:t>
            </a:r>
            <a:r>
              <a:rPr kumimoji="1" lang="ja-JP" altLang="en-US" dirty="0" smtClean="0"/>
              <a:t>オンライン対戦</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13</a:t>
            </a:fld>
            <a:endParaRPr kumimoji="1" lang="ja-JP" altLang="en-US"/>
          </a:p>
        </p:txBody>
      </p:sp>
    </p:spTree>
    <p:extLst>
      <p:ext uri="{BB962C8B-B14F-4D97-AF65-F5344CB8AC3E}">
        <p14:creationId xmlns:p14="http://schemas.microsoft.com/office/powerpoint/2010/main" val="3060964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2</a:t>
            </a:fld>
            <a:endParaRPr kumimoji="1" lang="ja-JP" altLang="en-US"/>
          </a:p>
        </p:txBody>
      </p:sp>
    </p:spTree>
    <p:extLst>
      <p:ext uri="{BB962C8B-B14F-4D97-AF65-F5344CB8AC3E}">
        <p14:creationId xmlns:p14="http://schemas.microsoft.com/office/powerpoint/2010/main" val="325735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各自名乗りましょう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3</a:t>
            </a:fld>
            <a:endParaRPr kumimoji="1" lang="ja-JP" altLang="en-US"/>
          </a:p>
        </p:txBody>
      </p:sp>
    </p:spTree>
    <p:extLst>
      <p:ext uri="{BB962C8B-B14F-4D97-AF65-F5344CB8AC3E}">
        <p14:creationId xmlns:p14="http://schemas.microsoft.com/office/powerpoint/2010/main" val="359656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タイトル画面はこのようになります。</a:t>
            </a:r>
            <a:endParaRPr kumimoji="1" lang="en-US" altLang="ja-JP" dirty="0" smtClean="0"/>
          </a:p>
          <a:p>
            <a:r>
              <a:rPr kumimoji="1" lang="ja-JP" altLang="en-US" dirty="0" smtClean="0"/>
              <a:t>ここでゲームモードの選択を行います。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4</a:t>
            </a:fld>
            <a:endParaRPr kumimoji="1" lang="ja-JP" altLang="en-US"/>
          </a:p>
        </p:txBody>
      </p:sp>
    </p:spTree>
    <p:extLst>
      <p:ext uri="{BB962C8B-B14F-4D97-AF65-F5344CB8AC3E}">
        <p14:creationId xmlns:p14="http://schemas.microsoft.com/office/powerpoint/2010/main" val="1269664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CPU</a:t>
            </a:r>
            <a:r>
              <a:rPr kumimoji="1" lang="ja-JP" altLang="en-US" dirty="0" smtClean="0"/>
              <a:t>対戦を選ぶとこの画面に遷移します。</a:t>
            </a:r>
            <a:endParaRPr kumimoji="1" lang="en-US" altLang="ja-JP" dirty="0" smtClean="0"/>
          </a:p>
          <a:p>
            <a:r>
              <a:rPr kumimoji="1" lang="ja-JP" altLang="en-US" dirty="0" smtClean="0"/>
              <a:t>ここで</a:t>
            </a:r>
            <a:r>
              <a:rPr kumimoji="1" lang="en-US" altLang="ja-JP" dirty="0" smtClean="0"/>
              <a:t>AI</a:t>
            </a:r>
            <a:r>
              <a:rPr kumimoji="1" lang="ja-JP" altLang="en-US" dirty="0" smtClean="0"/>
              <a:t>の種類や難易度を選択します。</a:t>
            </a:r>
            <a:endParaRPr kumimoji="1" lang="en-US" altLang="ja-JP" dirty="0" smtClean="0"/>
          </a:p>
          <a:p>
            <a:r>
              <a:rPr kumimoji="1" lang="ja-JP" altLang="en-US" dirty="0" smtClean="0"/>
              <a:t>はじめは下段の弱い</a:t>
            </a:r>
            <a:r>
              <a:rPr kumimoji="1" lang="en-US" altLang="ja-JP" dirty="0" smtClean="0"/>
              <a:t>AI</a:t>
            </a:r>
            <a:r>
              <a:rPr kumimoji="1" lang="ja-JP" altLang="en-US" dirty="0" smtClean="0"/>
              <a:t>に勝たないと上のレベルには挑戦できないようになっています。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5</a:t>
            </a:fld>
            <a:endParaRPr kumimoji="1" lang="ja-JP" altLang="en-US"/>
          </a:p>
        </p:txBody>
      </p:sp>
    </p:spTree>
    <p:extLst>
      <p:ext uri="{BB962C8B-B14F-4D97-AF65-F5344CB8AC3E}">
        <p14:creationId xmlns:p14="http://schemas.microsoft.com/office/powerpoint/2010/main" val="98055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CPU</a:t>
            </a:r>
            <a:r>
              <a:rPr kumimoji="1" lang="ja-JP" altLang="en-US" dirty="0" smtClean="0"/>
              <a:t>と区別して、オンライン対戦は、、、</a:t>
            </a:r>
            <a:endParaRPr kumimoji="1" lang="en-US" altLang="ja-JP" dirty="0" smtClean="0"/>
          </a:p>
          <a:p>
            <a:r>
              <a:rPr kumimoji="1" lang="ja-JP" altLang="en-US" dirty="0" smtClean="0"/>
              <a:t>この画面がポップアップされてマッチングします。</a:t>
            </a:r>
            <a:endParaRPr kumimoji="1" lang="en-US" altLang="ja-JP" dirty="0" smtClean="0"/>
          </a:p>
          <a:p>
            <a:r>
              <a:rPr kumimoji="1" lang="ja-JP" altLang="en-US" dirty="0" smtClean="0"/>
              <a:t>対戦したい人同士がお互いのユーザ名を入力すると、その組みで対局が開始します。</a:t>
            </a:r>
            <a:endParaRPr kumimoji="1" lang="en-US" altLang="ja-JP" dirty="0" smtClean="0"/>
          </a:p>
          <a:p>
            <a:r>
              <a:rPr kumimoji="1" lang="ja-JP" altLang="en-US" dirty="0" smtClean="0"/>
              <a:t>ランダムにマッチングも可能です。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6</a:t>
            </a:fld>
            <a:endParaRPr kumimoji="1" lang="ja-JP" altLang="en-US"/>
          </a:p>
        </p:txBody>
      </p:sp>
    </p:spTree>
    <p:extLst>
      <p:ext uri="{BB962C8B-B14F-4D97-AF65-F5344CB8AC3E}">
        <p14:creationId xmlns:p14="http://schemas.microsoft.com/office/powerpoint/2010/main" val="141906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CPU</a:t>
            </a:r>
            <a:r>
              <a:rPr kumimoji="1" lang="ja-JP" altLang="en-US" dirty="0" smtClean="0"/>
              <a:t>のアルゴリズムは、主にビームサーチとミニマックス法を用いています。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7</a:t>
            </a:fld>
            <a:endParaRPr kumimoji="1" lang="ja-JP" altLang="en-US"/>
          </a:p>
        </p:txBody>
      </p:sp>
    </p:spTree>
    <p:extLst>
      <p:ext uri="{BB962C8B-B14F-4D97-AF65-F5344CB8AC3E}">
        <p14:creationId xmlns:p14="http://schemas.microsoft.com/office/powerpoint/2010/main" val="108265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難易度の段階付けの方法としては、探索の深さを変えて何手先まで読むかを変更したり、</a:t>
            </a:r>
            <a:endParaRPr kumimoji="1" lang="en-US" altLang="ja-JP" dirty="0" smtClean="0"/>
          </a:p>
          <a:p>
            <a:r>
              <a:rPr kumimoji="1" lang="ja-JP" altLang="en-US" dirty="0" smtClean="0"/>
              <a:t>先ほど紹介した探索方法や評価関数を使い分けることで難易度の調整をしています。</a:t>
            </a:r>
            <a:endParaRPr kumimoji="1" lang="en-US" altLang="ja-JP" dirty="0" smtClean="0"/>
          </a:p>
          <a:p>
            <a:r>
              <a:rPr kumimoji="1" lang="ja-JP" altLang="en-US" dirty="0" smtClean="0"/>
              <a:t>私はオセロのコツなどが全然わからず強くないのですが、</a:t>
            </a:r>
            <a:r>
              <a:rPr kumimoji="1" lang="en-US" altLang="ja-JP" dirty="0" smtClean="0"/>
              <a:t>α</a:t>
            </a:r>
            <a:r>
              <a:rPr kumimoji="1" lang="ja-JP" altLang="en-US" dirty="0" smtClean="0"/>
              <a:t>、</a:t>
            </a:r>
            <a:r>
              <a:rPr kumimoji="1" lang="en-US" altLang="ja-JP" dirty="0" smtClean="0"/>
              <a:t>β</a:t>
            </a:r>
            <a:r>
              <a:rPr kumimoji="1" lang="ja-JP" altLang="en-US" dirty="0" smtClean="0"/>
              <a:t>の弱いレベルのものは勝つことができました。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9</a:t>
            </a:fld>
            <a:endParaRPr kumimoji="1" lang="ja-JP" altLang="en-US"/>
          </a:p>
        </p:txBody>
      </p:sp>
    </p:spTree>
    <p:extLst>
      <p:ext uri="{BB962C8B-B14F-4D97-AF65-F5344CB8AC3E}">
        <p14:creationId xmlns:p14="http://schemas.microsoft.com/office/powerpoint/2010/main" val="1832332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アイテムの種類は現在このようになっています。</a:t>
            </a:r>
            <a:endParaRPr kumimoji="1" lang="en-US" altLang="ja-JP" dirty="0" smtClean="0"/>
          </a:p>
          <a:p>
            <a:r>
              <a:rPr kumimoji="1" lang="ja-JP" altLang="en-US" dirty="0" smtClean="0"/>
              <a:t>実際に動画で見てもらいます。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501BA55-BC22-284A-8900-2A6BF991B984}" type="slidenum">
              <a:rPr kumimoji="1" lang="ja-JP" altLang="en-US" smtClean="0"/>
              <a:t>10</a:t>
            </a:fld>
            <a:endParaRPr kumimoji="1" lang="ja-JP" altLang="en-US"/>
          </a:p>
        </p:txBody>
      </p:sp>
    </p:spTree>
    <p:extLst>
      <p:ext uri="{BB962C8B-B14F-4D97-AF65-F5344CB8AC3E}">
        <p14:creationId xmlns:p14="http://schemas.microsoft.com/office/powerpoint/2010/main" val="106785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サブタイトル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a:t>マスター サブタイトルの書式設定</a:t>
            </a:r>
            <a:endParaRPr kumimoji="0" lang="en-US"/>
          </a:p>
        </p:txBody>
      </p:sp>
      <p:sp>
        <p:nvSpPr>
          <p:cNvPr id="28" name="日付プレースホルダー 27"/>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17" name="フッター プレースホルダー 16"/>
          <p:cNvSpPr>
            <a:spLocks noGrp="1"/>
          </p:cNvSpPr>
          <p:nvPr>
            <p:ph type="ftr" sz="quarter" idx="11"/>
          </p:nvPr>
        </p:nvSpPr>
        <p:spPr/>
        <p:txBody>
          <a:bodyPr/>
          <a:lstStyle/>
          <a:p>
            <a:endParaRPr kumimoji="0" lang="en-US"/>
          </a:p>
        </p:txBody>
      </p:sp>
      <p:sp>
        <p:nvSpPr>
          <p:cNvPr id="7" name="直線コネクタ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円/楕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円/楕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スライド番号プレースホルダー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タイトル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ja-JP" altLang="en-US"/>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bg>
      <p:bgRef idx="1001">
        <a:schemeClr val="bg2"/>
      </p:bgRef>
    </p:bg>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線コネクタ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円/楕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6915912" y="3009901"/>
            <a:ext cx="457200" cy="441325"/>
          </a:xfrm>
        </p:spPr>
        <p:txBody>
          <a:bodyPr/>
          <a:lstStyle/>
          <a:p>
            <a:fld id="{2C6B1FF6-39B9-40F5-8B67-33C6354A3D4F}" type="slidenum">
              <a:rPr kumimoji="0" lang="en-US" smtClean="0"/>
              <a:pPr eaLnBrk="1" latinLnBrk="0" hangingPunct="1"/>
              <a:t>‹#›</a:t>
            </a:fld>
            <a:endParaRPr kumimoji="0" lang="en-US" dirty="0"/>
          </a:p>
        </p:txBody>
      </p:sp>
      <p:sp>
        <p:nvSpPr>
          <p:cNvPr id="3" name="縦書きテキスト プレースホルダー 2"/>
          <p:cNvSpPr>
            <a:spLocks noGrp="1"/>
          </p:cNvSpPr>
          <p:nvPr>
            <p:ph type="body" orient="vert" idx="1"/>
          </p:nvPr>
        </p:nvSpPr>
        <p:spPr>
          <a:xfrm>
            <a:off x="304800" y="304800"/>
            <a:ext cx="6553200" cy="5821366"/>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2" name="縦書きタイトル 1"/>
          <p:cNvSpPr>
            <a:spLocks noGrp="1"/>
          </p:cNvSpPr>
          <p:nvPr>
            <p:ph type="title" orient="vert"/>
          </p:nvPr>
        </p:nvSpPr>
        <p:spPr>
          <a:xfrm>
            <a:off x="7391400" y="304801"/>
            <a:ext cx="1447800" cy="5851525"/>
          </a:xfrm>
        </p:spPr>
        <p:txBody>
          <a:bodyPr vert="eaVert"/>
          <a:lstStyle/>
          <a:p>
            <a:r>
              <a:rPr kumimoji="0" lang="ja-JP" altLang="en-US"/>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accent3">
                    <a:shade val="75000"/>
                  </a:schemeClr>
                </a:solidFill>
              </a:defRPr>
            </a:lvl1pPr>
          </a:lstStyle>
          <a:p>
            <a:r>
              <a:rPr kumimoji="0" lang="ja-JP" altLang="en-US"/>
              <a:t>マスター タイトルの書式設定</a:t>
            </a:r>
            <a:endParaRPr kumimoji="0" lang="en-US"/>
          </a:p>
        </p:txBody>
      </p:sp>
      <p:sp>
        <p:nvSpPr>
          <p:cNvPr id="4" name="日付プレースホルダー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a:xfrm>
            <a:off x="4361688" y="1026372"/>
            <a:ext cx="457200" cy="441325"/>
          </a:xfrm>
        </p:spPr>
        <p:txBody>
          <a:bodyPr/>
          <a:lstStyle/>
          <a:p>
            <a:fld id="{2C6B1FF6-39B9-40F5-8B67-33C6354A3D4F}" type="slidenum">
              <a:rPr kumimoji="0" lang="en-US" smtClean="0"/>
              <a:pPr eaLnBrk="1" latinLnBrk="0" hangingPunct="1"/>
              <a:t>‹#›</a:t>
            </a:fld>
            <a:endParaRPr kumimoji="0" lang="en-US" dirty="0"/>
          </a:p>
        </p:txBody>
      </p:sp>
      <p:sp>
        <p:nvSpPr>
          <p:cNvPr id="8" name="コンテンツ プレースホルダー 7"/>
          <p:cNvSpPr>
            <a:spLocks noGrp="1"/>
          </p:cNvSpPr>
          <p:nvPr>
            <p:ph sz="quarter" idx="1"/>
          </p:nvPr>
        </p:nvSpPr>
        <p:spPr>
          <a:xfrm>
            <a:off x="301752" y="1527048"/>
            <a:ext cx="8503920" cy="457200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a:t>マスター テキストの書式設定</a:t>
            </a:r>
          </a:p>
        </p:txBody>
      </p:sp>
      <p:sp>
        <p:nvSpPr>
          <p:cNvPr id="13" name="正方形/長方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正方形/長方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フッター プレースホルダー 4"/>
          <p:cNvSpPr>
            <a:spLocks noGrp="1"/>
          </p:cNvSpPr>
          <p:nvPr>
            <p:ph type="ftr" sz="quarter" idx="11"/>
          </p:nvPr>
        </p:nvSpPr>
        <p:spPr/>
        <p:txBody>
          <a:bodyPr/>
          <a:lstStyle/>
          <a:p>
            <a:endParaRPr kumimoji="0" lang="en-US"/>
          </a:p>
        </p:txBody>
      </p:sp>
      <p:sp>
        <p:nvSpPr>
          <p:cNvPr id="4" name="日付プレースホルダー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8" name="直線コネクタ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円/楕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タイトル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ja-JP" altLang="en-US"/>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01752" y="228600"/>
            <a:ext cx="8534400" cy="758952"/>
          </a:xfrm>
        </p:spPr>
        <p:txBody>
          <a:bodyPr/>
          <a:lstStyle/>
          <a:p>
            <a:r>
              <a:rPr kumimoji="0" lang="ja-JP" altLang="en-US"/>
              <a:t>マスター タイトルの書式設定</a:t>
            </a:r>
            <a:endParaRPr kumimoji="0" lang="en-US"/>
          </a:p>
        </p:txBody>
      </p:sp>
      <p:sp>
        <p:nvSpPr>
          <p:cNvPr id="5" name="日付プレースホルダー 4"/>
          <p:cNvSpPr>
            <a:spLocks noGrp="1"/>
          </p:cNvSpPr>
          <p:nvPr>
            <p:ph type="dt" sz="half" idx="10"/>
          </p:nvPr>
        </p:nvSpPr>
        <p:spPr>
          <a:xfrm>
            <a:off x="5791200" y="6409944"/>
            <a:ext cx="3044952" cy="365760"/>
          </a:xfrm>
        </p:spPr>
        <p:txBody>
          <a:bodyPr/>
          <a:lstStyle/>
          <a:p>
            <a:pPr eaLnBrk="1" latinLnBrk="0" hangingPunct="1"/>
            <a:fld id="{9D21D778-B565-4D7E-94D7-64010A445B68}" type="datetimeFigureOut">
              <a:rPr lang="en-US" smtClean="0"/>
              <a:pPr eaLnBrk="1" latinLnBrk="0" hangingPunct="1"/>
              <a:t>17/05/22</a:t>
            </a:fld>
            <a:endParaRPr lang="en-US"/>
          </a:p>
        </p:txBody>
      </p:sp>
      <p:sp>
        <p:nvSpPr>
          <p:cNvPr id="6" name="フッター プレースホルダー 5"/>
          <p:cNvSpPr>
            <a:spLocks noGrp="1"/>
          </p:cNvSpPr>
          <p:nvPr>
            <p:ph type="ftr" sz="quarter" idx="11"/>
          </p:nvPr>
        </p:nvSpPr>
        <p:spPr/>
        <p:txBody>
          <a:bodyPr/>
          <a:lstStyle/>
          <a:p>
            <a:endParaRPr kumimoji="0" lang="en-US" dirty="0"/>
          </a:p>
        </p:txBody>
      </p:sp>
      <p:sp>
        <p:nvSpPr>
          <p:cNvPr id="7" name="スライド番号プレースホルダー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
        <p:nvSpPr>
          <p:cNvPr id="8" name="直線コネクタ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コンテンツ プレースホルダー 9"/>
          <p:cNvSpPr>
            <a:spLocks noGrp="1"/>
          </p:cNvSpPr>
          <p:nvPr>
            <p:ph sz="half" idx="1"/>
          </p:nvPr>
        </p:nvSpPr>
        <p:spPr>
          <a:xfrm>
            <a:off x="301752" y="1371600"/>
            <a:ext cx="4038600" cy="4681728"/>
          </a:xfrm>
        </p:spPr>
        <p:txBody>
          <a:bodyPr/>
          <a:lstStyle>
            <a:lvl1pPr>
              <a:defRPr sz="2500"/>
            </a:lvl1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2" name="コンテンツ プレースホルダー 11"/>
          <p:cNvSpPr>
            <a:spLocks noGrp="1"/>
          </p:cNvSpPr>
          <p:nvPr>
            <p:ph sz="half" idx="2"/>
          </p:nvPr>
        </p:nvSpPr>
        <p:spPr>
          <a:xfrm>
            <a:off x="4800600" y="1371600"/>
            <a:ext cx="4038600" cy="4681728"/>
          </a:xfrm>
        </p:spPr>
        <p:txBody>
          <a:bodyPr/>
          <a:lstStyle>
            <a:lvl1pPr>
              <a:defRPr sz="2500"/>
            </a:lvl1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1">
        <a:schemeClr val="bg2"/>
      </p:bgRef>
    </p:bg>
    <p:spTree>
      <p:nvGrpSpPr>
        <p:cNvPr id="1" name=""/>
        <p:cNvGrpSpPr/>
        <p:nvPr/>
      </p:nvGrpSpPr>
      <p:grpSpPr>
        <a:xfrm>
          <a:off x="0" y="0"/>
          <a:ext cx="0" cy="0"/>
          <a:chOff x="0" y="0"/>
          <a:chExt cx="0" cy="0"/>
        </a:xfrm>
      </p:grpSpPr>
      <p:sp>
        <p:nvSpPr>
          <p:cNvPr id="10" name="直線コネクタ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正方形/長方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正方形/長方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正方形/長方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正方形/長方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a:t>マスター テキストの書式設定</a:t>
            </a:r>
          </a:p>
        </p:txBody>
      </p:sp>
      <p:sp>
        <p:nvSpPr>
          <p:cNvPr id="4" name="テキスト プレースホルダー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a:t>マスター テキストの書式設定</a:t>
            </a:r>
          </a:p>
        </p:txBody>
      </p:sp>
      <p:sp>
        <p:nvSpPr>
          <p:cNvPr id="7" name="日付プレースホルダー 6"/>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8" name="フッター プレースホルダー 7"/>
          <p:cNvSpPr>
            <a:spLocks noGrp="1"/>
          </p:cNvSpPr>
          <p:nvPr>
            <p:ph type="ftr" sz="quarter" idx="11"/>
          </p:nvPr>
        </p:nvSpPr>
        <p:spPr>
          <a:xfrm>
            <a:off x="304800" y="6409944"/>
            <a:ext cx="3581400" cy="365760"/>
          </a:xfrm>
        </p:spPr>
        <p:txBody>
          <a:bodyPr/>
          <a:lstStyle/>
          <a:p>
            <a:endParaRPr kumimoji="0" lang="en-US"/>
          </a:p>
        </p:txBody>
      </p:sp>
      <p:sp>
        <p:nvSpPr>
          <p:cNvPr id="15" name="直線コネクタ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コンテンツ プレースホルダー 23"/>
          <p:cNvSpPr>
            <a:spLocks noGrp="1"/>
          </p:cNvSpPr>
          <p:nvPr>
            <p:ph sz="quarter" idx="2"/>
          </p:nvPr>
        </p:nvSpPr>
        <p:spPr>
          <a:xfrm>
            <a:off x="301752" y="2471383"/>
            <a:ext cx="4041648" cy="3818404"/>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6" name="コンテンツ プレースホルダー 25"/>
          <p:cNvSpPr>
            <a:spLocks noGrp="1"/>
          </p:cNvSpPr>
          <p:nvPr>
            <p:ph sz="quarter" idx="4"/>
          </p:nvPr>
        </p:nvSpPr>
        <p:spPr>
          <a:xfrm>
            <a:off x="4800600" y="2471383"/>
            <a:ext cx="4038600" cy="3822192"/>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5" name="円/楕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円/楕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スライド番号プレースホルダー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タイトル 22"/>
          <p:cNvSpPr>
            <a:spLocks noGrp="1"/>
          </p:cNvSpPr>
          <p:nvPr>
            <p:ph type="title"/>
          </p:nvPr>
        </p:nvSpPr>
        <p:spPr/>
        <p:txBody>
          <a:bodyPr rtlCol="0" anchor="b" anchorCtr="0"/>
          <a:lstStyle/>
          <a:p>
            <a:r>
              <a:rPr kumimoji="0" lang="ja-JP" altLang="en-US"/>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日付プレースホルダー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4" name="フッター プレースホルダー 3"/>
          <p:cNvSpPr>
            <a:spLocks noGrp="1"/>
          </p:cNvSpPr>
          <p:nvPr>
            <p:ph type="ftr" sz="quarter" idx="11"/>
          </p:nvPr>
        </p:nvSpPr>
        <p:spPr/>
        <p:txBody>
          <a:bodyPr/>
          <a:lstStyle/>
          <a:p>
            <a:endParaRPr kumimoji="0" lang="en-US" dirty="0"/>
          </a:p>
        </p:txBody>
      </p:sp>
      <p:sp>
        <p:nvSpPr>
          <p:cNvPr id="5" name="スライド番号プレースホルダー 4"/>
          <p:cNvSpPr>
            <a:spLocks noGrp="1"/>
          </p:cNvSpPr>
          <p:nvPr>
            <p:ph type="sldNum" sz="quarter" idx="12"/>
          </p:nvPr>
        </p:nvSpPr>
        <p:spPr>
          <a:xfrm>
            <a:off x="4343400" y="1036020"/>
            <a:ext cx="457200" cy="441325"/>
          </a:xfr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正方形/長方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正方形/長方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付プレースホルダー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3" name="フッター プレースホルダー 2"/>
          <p:cNvSpPr>
            <a:spLocks noGrp="1"/>
          </p:cNvSpPr>
          <p:nvPr>
            <p:ph type="ftr" sz="quarter" idx="11"/>
          </p:nvPr>
        </p:nvSpPr>
        <p:spPr/>
        <p:txBody>
          <a:bodyPr/>
          <a:lstStyle/>
          <a:p>
            <a:endParaRPr kumimoji="0" lang="en-US"/>
          </a:p>
        </p:txBody>
      </p:sp>
      <p:sp>
        <p:nvSpPr>
          <p:cNvPr id="4" name="スライド番号プレースホルダー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1">
        <a:schemeClr val="bg1"/>
      </p:bgRef>
    </p:bg>
    <p:spTree>
      <p:nvGrpSpPr>
        <p:cNvPr id="1" name=""/>
        <p:cNvGrpSpPr/>
        <p:nvPr/>
      </p:nvGrpSpPr>
      <p:grpSpPr>
        <a:xfrm>
          <a:off x="0" y="0"/>
          <a:ext cx="0" cy="0"/>
          <a:chOff x="0" y="0"/>
          <a:chExt cx="0" cy="0"/>
        </a:xfrm>
      </p:grpSpPr>
      <p:sp>
        <p:nvSpPr>
          <p:cNvPr id="19" name="正方形/長方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正方形/長方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ja-JP" altLang="en-US"/>
              <a:t>マスター タイトルの書式設定</a:t>
            </a:r>
            <a:endParaRPr kumimoji="0" lang="en-US"/>
          </a:p>
        </p:txBody>
      </p:sp>
      <p:sp>
        <p:nvSpPr>
          <p:cNvPr id="3" name="テキスト プレースホルダー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a:t>マスター テキストの書式設定</a:t>
            </a:r>
          </a:p>
        </p:txBody>
      </p:sp>
      <p:sp>
        <p:nvSpPr>
          <p:cNvPr id="8" name="正方形/長方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線コネクタ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コンテンツ プレースホルダー 19"/>
          <p:cNvSpPr>
            <a:spLocks noGrp="1"/>
          </p:cNvSpPr>
          <p:nvPr>
            <p:ph sz="quarter" idx="1"/>
          </p:nvPr>
        </p:nvSpPr>
        <p:spPr>
          <a:xfrm>
            <a:off x="3124200" y="685800"/>
            <a:ext cx="5638800" cy="541020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0" name="円/楕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正方形/長方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17/05/22</a:t>
            </a:fld>
            <a:endParaRPr lang="en-US"/>
          </a:p>
        </p:txBody>
      </p:sp>
      <p:sp>
        <p:nvSpPr>
          <p:cNvPr id="6" name="フッター プレースホルダー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1" name="直線コネクタ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正方形/長方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正方形/長方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円/楕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円/楕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p>
            <a:fld id="{2C6B1FF6-39B9-40F5-8B67-33C6354A3D4F}" type="slidenum">
              <a:rPr kumimoji="0" lang="en-US" smtClean="0"/>
              <a:pPr eaLnBrk="1" latinLnBrk="0" hangingPunct="1"/>
              <a:t>‹#›</a:t>
            </a:fld>
            <a:endParaRPr kumimoji="0" lang="en-US" dirty="0"/>
          </a:p>
        </p:txBody>
      </p:sp>
      <p:sp>
        <p:nvSpPr>
          <p:cNvPr id="2" name="タイトル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ja-JP" altLang="en-US"/>
              <a:t>マスター タイトルの書式設定</a:t>
            </a:r>
            <a:endParaRPr kumimoji="0" lang="en-US"/>
          </a:p>
        </p:txBody>
      </p:sp>
      <p:sp>
        <p:nvSpPr>
          <p:cNvPr id="3" name="図プレースホルダー 2"/>
          <p:cNvSpPr>
            <a:spLocks noGrp="1"/>
          </p:cNvSpPr>
          <p:nvPr>
            <p:ph type="pic" idx="1"/>
          </p:nvPr>
        </p:nvSpPr>
        <p:spPr>
          <a:xfrm>
            <a:off x="3000375" y="609600"/>
            <a:ext cx="5867400" cy="4267200"/>
          </a:xfrm>
        </p:spPr>
        <p:txBody>
          <a:bodyPr/>
          <a:lstStyle>
            <a:lvl1pPr marL="0" indent="0">
              <a:buNone/>
              <a:defRPr sz="3200"/>
            </a:lvl1pPr>
          </a:lstStyle>
          <a:p>
            <a:r>
              <a:rPr kumimoji="0" lang="ja-JP" altLang="en-US"/>
              <a:t>プレースホルダーまでドラッグするかアイコンをクリックして図を追加</a:t>
            </a:r>
            <a:endParaRPr kumimoji="0" lang="en-US" dirty="0"/>
          </a:p>
        </p:txBody>
      </p:sp>
      <p:sp>
        <p:nvSpPr>
          <p:cNvPr id="4" name="テキスト プレースホルダー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ja-JP" altLang="en-US"/>
              <a:t>マスター テキストの書式設定</a:t>
            </a:r>
          </a:p>
        </p:txBody>
      </p:sp>
      <p:sp>
        <p:nvSpPr>
          <p:cNvPr id="22" name="正方形/長方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a:xfrm>
            <a:off x="5788152" y="6404984"/>
            <a:ext cx="3044952" cy="365760"/>
          </a:xfrm>
        </p:spPr>
        <p:txBody>
          <a:bodyPr/>
          <a:lstStyle/>
          <a:p>
            <a:pPr eaLnBrk="1" latinLnBrk="0" hangingPunct="1"/>
            <a:fld id="{9D21D778-B565-4D7E-94D7-64010A445B68}" type="datetimeFigureOut">
              <a:rPr lang="en-US" smtClean="0"/>
              <a:pPr eaLnBrk="1" latinLnBrk="0" hangingPunct="1"/>
              <a:t>17/05/22</a:t>
            </a:fld>
            <a:endParaRPr lang="en-US" dirty="0"/>
          </a:p>
        </p:txBody>
      </p:sp>
      <p:sp>
        <p:nvSpPr>
          <p:cNvPr id="6" name="フッター プレースホルダー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付プレースホルダー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17/05/22</a:t>
            </a:fld>
            <a:endParaRPr lang="en-US" sz="1400" dirty="0">
              <a:solidFill>
                <a:srgbClr val="FFFFFF"/>
              </a:solidFill>
            </a:endParaRPr>
          </a:p>
        </p:txBody>
      </p:sp>
      <p:sp>
        <p:nvSpPr>
          <p:cNvPr id="3" name="フッター プレースホルダー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正方形/長方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線コネクタ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円/楕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タイトル プレースホルダー 21"/>
          <p:cNvSpPr>
            <a:spLocks noGrp="1"/>
          </p:cNvSpPr>
          <p:nvPr>
            <p:ph type="title"/>
          </p:nvPr>
        </p:nvSpPr>
        <p:spPr>
          <a:xfrm>
            <a:off x="301752" y="228600"/>
            <a:ext cx="8534400" cy="758952"/>
          </a:xfrm>
          <a:prstGeom prst="rect">
            <a:avLst/>
          </a:prstGeom>
        </p:spPr>
        <p:txBody>
          <a:bodyPr vert="horz" anchor="b">
            <a:normAutofit/>
          </a:bodyPr>
          <a:lstStyle/>
          <a:p>
            <a:r>
              <a:rPr kumimoji="0" lang="ja-JP" altLang="en-US"/>
              <a:t>マスター タイトルの書式設定</a:t>
            </a:r>
            <a:endParaRPr kumimoji="0" lang="en-US"/>
          </a:p>
        </p:txBody>
      </p:sp>
      <p:sp>
        <p:nvSpPr>
          <p:cNvPr id="13" name="テキスト プレースホルダー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ja-JP" altLang="en-US"/>
              <a:t>マスター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1"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1"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1"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1"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1"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1"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1"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1"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1"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1" sz="1400" kern="1200" cap="all"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4.png"/><Relationship Id="rId6"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qiita.com/NotFounds/items/4707bacd5934f6191c9d"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サブタイトル 1"/>
          <p:cNvSpPr>
            <a:spLocks noGrp="1"/>
          </p:cNvSpPr>
          <p:nvPr>
            <p:ph type="subTitle" idx="1"/>
          </p:nvPr>
        </p:nvSpPr>
        <p:spPr>
          <a:xfrm>
            <a:off x="1371600" y="4524455"/>
            <a:ext cx="6400800" cy="1752600"/>
          </a:xfrm>
        </p:spPr>
        <p:txBody>
          <a:bodyPr>
            <a:normAutofit fontScale="77500" lnSpcReduction="20000"/>
          </a:bodyPr>
          <a:lstStyle/>
          <a:p>
            <a:r>
              <a:rPr kumimoji="1" lang="ja-JP" altLang="en-US" sz="2800" dirty="0">
                <a:latin typeface="+mj-ea"/>
                <a:ea typeface="+mj-ea"/>
              </a:rPr>
              <a:t>グループ</a:t>
            </a:r>
            <a:r>
              <a:rPr kumimoji="1" lang="en-US" altLang="ja-JP" sz="2800" dirty="0">
                <a:latin typeface="+mj-ea"/>
                <a:ea typeface="+mj-ea"/>
              </a:rPr>
              <a:t>G </a:t>
            </a:r>
            <a:r>
              <a:rPr kumimoji="1" lang="ja-JP" altLang="en-US" sz="2800" dirty="0">
                <a:latin typeface="+mj-ea"/>
                <a:ea typeface="+mj-ea"/>
              </a:rPr>
              <a:t>マネージャ</a:t>
            </a:r>
            <a:endParaRPr kumimoji="1" lang="en-US" altLang="ja-JP" sz="2800" dirty="0">
              <a:latin typeface="+mj-ea"/>
              <a:ea typeface="+mj-ea"/>
            </a:endParaRPr>
          </a:p>
          <a:p>
            <a:r>
              <a:rPr lang="ja-JP" altLang="en-US" sz="2800" dirty="0">
                <a:latin typeface="+mj-ea"/>
                <a:ea typeface="+mj-ea"/>
              </a:rPr>
              <a:t>原田　恭兵</a:t>
            </a:r>
            <a:endParaRPr kumimoji="1" lang="en-US" altLang="ja-JP" sz="2800" dirty="0">
              <a:latin typeface="+mj-ea"/>
              <a:ea typeface="+mj-ea"/>
            </a:endParaRPr>
          </a:p>
          <a:p>
            <a:endParaRPr lang="en-US" altLang="ja-JP" sz="2800" dirty="0">
              <a:latin typeface="+mj-ea"/>
              <a:ea typeface="+mj-ea"/>
            </a:endParaRPr>
          </a:p>
          <a:p>
            <a:r>
              <a:rPr kumimoji="1" lang="ja-JP" altLang="en-US" sz="2800" dirty="0">
                <a:latin typeface="+mj-ea"/>
                <a:ea typeface="+mj-ea"/>
              </a:rPr>
              <a:t>プロジェクトラーニング成果報告会</a:t>
            </a:r>
            <a:endParaRPr kumimoji="1" lang="en-US" altLang="ja-JP" sz="2800" dirty="0">
              <a:latin typeface="+mj-ea"/>
              <a:ea typeface="+mj-ea"/>
            </a:endParaRPr>
          </a:p>
          <a:p>
            <a:r>
              <a:rPr lang="en-US" altLang="ja-JP" sz="2800" dirty="0">
                <a:latin typeface="+mj-ea"/>
                <a:ea typeface="+mj-ea"/>
              </a:rPr>
              <a:t>2016</a:t>
            </a:r>
            <a:r>
              <a:rPr lang="ja-JP" altLang="en-US" sz="2800" dirty="0">
                <a:latin typeface="+mj-ea"/>
                <a:ea typeface="+mj-ea"/>
              </a:rPr>
              <a:t>年</a:t>
            </a:r>
            <a:r>
              <a:rPr lang="en-US" altLang="ja-JP" sz="2800" dirty="0">
                <a:latin typeface="+mj-ea"/>
                <a:ea typeface="+mj-ea"/>
              </a:rPr>
              <a:t>5</a:t>
            </a:r>
            <a:r>
              <a:rPr lang="ja-JP" altLang="en-US" sz="2800" dirty="0">
                <a:latin typeface="+mj-ea"/>
                <a:ea typeface="+mj-ea"/>
              </a:rPr>
              <a:t>月</a:t>
            </a:r>
            <a:r>
              <a:rPr lang="en-US" altLang="ja-JP" sz="2800" dirty="0">
                <a:latin typeface="+mj-ea"/>
                <a:ea typeface="+mj-ea"/>
              </a:rPr>
              <a:t>23</a:t>
            </a:r>
            <a:r>
              <a:rPr lang="ja-JP" altLang="en-US" sz="2800" dirty="0">
                <a:latin typeface="+mj-ea"/>
                <a:ea typeface="+mj-ea"/>
              </a:rPr>
              <a:t>日</a:t>
            </a:r>
            <a:r>
              <a:rPr lang="en-US" altLang="ja-JP" sz="2800" dirty="0">
                <a:latin typeface="+mj-ea"/>
                <a:ea typeface="+mj-ea"/>
              </a:rPr>
              <a:t>(</a:t>
            </a:r>
            <a:r>
              <a:rPr lang="ja-JP" altLang="en-US" sz="2800" dirty="0">
                <a:latin typeface="+mj-ea"/>
                <a:ea typeface="+mj-ea"/>
              </a:rPr>
              <a:t>火</a:t>
            </a:r>
            <a:r>
              <a:rPr lang="en-US" altLang="ja-JP" sz="2800" dirty="0">
                <a:latin typeface="+mj-ea"/>
                <a:ea typeface="+mj-ea"/>
              </a:rPr>
              <a:t>)</a:t>
            </a:r>
            <a:endParaRPr kumimoji="1" lang="ja-JP" altLang="en-US" sz="2800" dirty="0">
              <a:latin typeface="+mj-ea"/>
              <a:ea typeface="+mj-ea"/>
            </a:endParaRPr>
          </a:p>
        </p:txBody>
      </p:sp>
      <p:sp>
        <p:nvSpPr>
          <p:cNvPr id="3" name="タイトル 2"/>
          <p:cNvSpPr>
            <a:spLocks noGrp="1"/>
          </p:cNvSpPr>
          <p:nvPr>
            <p:ph type="ctrTitle"/>
          </p:nvPr>
        </p:nvSpPr>
        <p:spPr>
          <a:xfrm>
            <a:off x="294522" y="381000"/>
            <a:ext cx="8651596" cy="1752600"/>
          </a:xfrm>
        </p:spPr>
        <p:txBody>
          <a:bodyPr/>
          <a:lstStyle/>
          <a:p>
            <a:r>
              <a:rPr kumimoji="1" lang="en-US" altLang="ja-JP" dirty="0"/>
              <a:t>CPU</a:t>
            </a:r>
            <a:r>
              <a:rPr kumimoji="1" lang="ja-JP" altLang="en-US" dirty="0"/>
              <a:t>対戦機能付ネットワーク対戦型オセロゲームシステム</a:t>
            </a:r>
          </a:p>
        </p:txBody>
      </p:sp>
      <p:pic>
        <p:nvPicPr>
          <p:cNvPr id="4" name="図 3" descr="Tit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3131134"/>
            <a:ext cx="8043333" cy="704058"/>
          </a:xfrm>
          <a:prstGeom prst="rect">
            <a:avLst/>
          </a:prstGeom>
        </p:spPr>
      </p:pic>
      <p:pic>
        <p:nvPicPr>
          <p:cNvPr id="7" name="図 6" descr="trea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11781841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2" name="タイトル 1"/>
          <p:cNvSpPr>
            <a:spLocks noGrp="1"/>
          </p:cNvSpPr>
          <p:nvPr>
            <p:ph type="title"/>
          </p:nvPr>
        </p:nvSpPr>
        <p:spPr/>
        <p:txBody>
          <a:bodyPr>
            <a:normAutofit/>
          </a:bodyPr>
          <a:lstStyle/>
          <a:p>
            <a:r>
              <a:rPr kumimoji="1" lang="ja-JP" altLang="en-US" sz="3600" dirty="0"/>
              <a:t>アピール点</a:t>
            </a:r>
            <a:r>
              <a:rPr lang="ja-JP" altLang="en-US" sz="3600" dirty="0"/>
              <a:t>１</a:t>
            </a:r>
            <a:r>
              <a:rPr kumimoji="1" lang="ja-JP" altLang="en-US" sz="3600" dirty="0"/>
              <a:t>：アイテム機能</a:t>
            </a:r>
          </a:p>
        </p:txBody>
      </p:sp>
      <p:sp>
        <p:nvSpPr>
          <p:cNvPr id="3" name="コンテンツ プレースホルダー 2"/>
          <p:cNvSpPr>
            <a:spLocks noGrp="1"/>
          </p:cNvSpPr>
          <p:nvPr>
            <p:ph sz="quarter" idx="1"/>
          </p:nvPr>
        </p:nvSpPr>
        <p:spPr>
          <a:xfrm>
            <a:off x="1703731" y="1588486"/>
            <a:ext cx="7101941" cy="4510562"/>
          </a:xfrm>
        </p:spPr>
        <p:txBody>
          <a:bodyPr/>
          <a:lstStyle/>
          <a:p>
            <a:r>
              <a:rPr kumimoji="1" lang="ja-JP" altLang="en-US" dirty="0">
                <a:latin typeface="+mj-ea"/>
                <a:ea typeface="+mj-ea"/>
              </a:rPr>
              <a:t>立ち入り禁止</a:t>
            </a:r>
            <a:endParaRPr kumimoji="1" lang="en-US" altLang="ja-JP" dirty="0">
              <a:latin typeface="+mj-ea"/>
              <a:ea typeface="+mj-ea"/>
            </a:endParaRPr>
          </a:p>
          <a:p>
            <a:pPr lvl="1"/>
            <a:r>
              <a:rPr lang="ja-JP" altLang="en-US" dirty="0">
                <a:latin typeface="+mj-ea"/>
                <a:ea typeface="+mj-ea"/>
              </a:rPr>
              <a:t>ランダムに</a:t>
            </a:r>
            <a:r>
              <a:rPr lang="en-US" altLang="ja-JP" dirty="0">
                <a:latin typeface="+mj-ea"/>
                <a:ea typeface="+mj-ea"/>
              </a:rPr>
              <a:t>3</a:t>
            </a:r>
            <a:r>
              <a:rPr lang="ja-JP" altLang="en-US" dirty="0">
                <a:latin typeface="+mj-ea"/>
                <a:ea typeface="+mj-ea"/>
              </a:rPr>
              <a:t>箇所を使用できなくする</a:t>
            </a:r>
            <a:endParaRPr lang="en-US" altLang="ja-JP" dirty="0">
              <a:latin typeface="+mj-ea"/>
              <a:ea typeface="+mj-ea"/>
            </a:endParaRPr>
          </a:p>
          <a:p>
            <a:r>
              <a:rPr kumimoji="1" lang="ja-JP" altLang="en-US" dirty="0">
                <a:latin typeface="+mj-ea"/>
                <a:ea typeface="+mj-ea"/>
              </a:rPr>
              <a:t>全ての石がグレー</a:t>
            </a:r>
            <a:endParaRPr kumimoji="1" lang="en-US" altLang="ja-JP" dirty="0">
              <a:latin typeface="+mj-ea"/>
              <a:ea typeface="+mj-ea"/>
            </a:endParaRPr>
          </a:p>
          <a:p>
            <a:pPr lvl="1"/>
            <a:r>
              <a:rPr lang="ja-JP" altLang="en-US" dirty="0">
                <a:latin typeface="+mj-ea"/>
                <a:ea typeface="+mj-ea"/>
              </a:rPr>
              <a:t>対戦相手は盤上の白黒の区別がつかなくなる</a:t>
            </a:r>
            <a:endParaRPr lang="en-US" altLang="ja-JP" dirty="0">
              <a:latin typeface="+mj-ea"/>
              <a:ea typeface="+mj-ea"/>
            </a:endParaRPr>
          </a:p>
          <a:p>
            <a:r>
              <a:rPr kumimoji="1" lang="ja-JP" altLang="en-US" dirty="0">
                <a:latin typeface="+mj-ea"/>
                <a:ea typeface="+mj-ea"/>
              </a:rPr>
              <a:t>３ポイント分の石</a:t>
            </a:r>
            <a:endParaRPr kumimoji="1" lang="en-US" altLang="ja-JP" dirty="0">
              <a:latin typeface="+mj-ea"/>
              <a:ea typeface="+mj-ea"/>
            </a:endParaRPr>
          </a:p>
          <a:p>
            <a:pPr lvl="1"/>
            <a:r>
              <a:rPr lang="ja-JP" altLang="en-US" dirty="0">
                <a:latin typeface="+mj-ea"/>
                <a:ea typeface="+mj-ea"/>
              </a:rPr>
              <a:t>１つの石で３ポイント（ただしひっくり返される）</a:t>
            </a:r>
            <a:endParaRPr lang="en-US" altLang="ja-JP" dirty="0">
              <a:latin typeface="+mj-ea"/>
              <a:ea typeface="+mj-ea"/>
            </a:endParaRPr>
          </a:p>
          <a:p>
            <a:r>
              <a:rPr kumimoji="1" lang="ja-JP" altLang="en-US" dirty="0">
                <a:latin typeface="+mj-ea"/>
                <a:ea typeface="+mj-ea"/>
              </a:rPr>
              <a:t>好きな石を取り除く</a:t>
            </a:r>
            <a:endParaRPr kumimoji="1" lang="en-US" altLang="ja-JP" dirty="0">
              <a:latin typeface="+mj-ea"/>
              <a:ea typeface="+mj-ea"/>
            </a:endParaRPr>
          </a:p>
          <a:p>
            <a:pPr lvl="1"/>
            <a:r>
              <a:rPr lang="ja-JP" altLang="en-US" dirty="0">
                <a:latin typeface="+mj-ea"/>
                <a:ea typeface="+mj-ea"/>
              </a:rPr>
              <a:t>選択次第でダメージ大</a:t>
            </a:r>
            <a:endParaRPr lang="en-US" altLang="ja-JP" dirty="0">
              <a:latin typeface="+mj-ea"/>
              <a:ea typeface="+mj-ea"/>
            </a:endParaRPr>
          </a:p>
          <a:p>
            <a:pPr marL="0" indent="0">
              <a:buNone/>
            </a:pPr>
            <a:r>
              <a:rPr kumimoji="1" lang="en-US" altLang="ja-JP" sz="2400" dirty="0">
                <a:latin typeface="+mj-ea"/>
                <a:ea typeface="+mj-ea"/>
              </a:rPr>
              <a:t>					</a:t>
            </a:r>
            <a:r>
              <a:rPr kumimoji="1" lang="ja-JP" altLang="en-US" sz="2400" dirty="0">
                <a:latin typeface="+mj-ea"/>
                <a:ea typeface="+mj-ea"/>
              </a:rPr>
              <a:t>順次追加？？</a:t>
            </a:r>
          </a:p>
        </p:txBody>
      </p:sp>
      <p:pic>
        <p:nvPicPr>
          <p:cNvPr id="5" name="図 4" descr="b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73" y="1874236"/>
            <a:ext cx="571500" cy="571500"/>
          </a:xfrm>
          <a:prstGeom prst="rect">
            <a:avLst/>
          </a:prstGeom>
        </p:spPr>
      </p:pic>
      <p:pic>
        <p:nvPicPr>
          <p:cNvPr id="6" name="図 5" descr="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73" y="2726161"/>
            <a:ext cx="571500" cy="571500"/>
          </a:xfrm>
          <a:prstGeom prst="rect">
            <a:avLst/>
          </a:prstGeom>
        </p:spPr>
      </p:pic>
      <p:pic>
        <p:nvPicPr>
          <p:cNvPr id="8" name="図 7" descr="tri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73" y="3564210"/>
            <a:ext cx="571500" cy="571500"/>
          </a:xfrm>
          <a:prstGeom prst="rect">
            <a:avLst/>
          </a:prstGeom>
        </p:spPr>
      </p:pic>
      <p:pic>
        <p:nvPicPr>
          <p:cNvPr id="9" name="図 8" descr="drop.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473" y="4502136"/>
            <a:ext cx="571500" cy="571500"/>
          </a:xfrm>
          <a:prstGeom prst="rect">
            <a:avLst/>
          </a:prstGeom>
        </p:spPr>
      </p:pic>
    </p:spTree>
    <p:extLst>
      <p:ext uri="{BB962C8B-B14F-4D97-AF65-F5344CB8AC3E}">
        <p14:creationId xmlns:p14="http://schemas.microsoft.com/office/powerpoint/2010/main" val="130280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treas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2" name="タイトル 1"/>
          <p:cNvSpPr>
            <a:spLocks noGrp="1"/>
          </p:cNvSpPr>
          <p:nvPr>
            <p:ph type="title"/>
          </p:nvPr>
        </p:nvSpPr>
        <p:spPr/>
        <p:txBody>
          <a:bodyPr>
            <a:normAutofit/>
          </a:bodyPr>
          <a:lstStyle/>
          <a:p>
            <a:r>
              <a:rPr kumimoji="1" lang="ja-JP" altLang="en-US" sz="3600" dirty="0"/>
              <a:t>アピール点</a:t>
            </a:r>
            <a:r>
              <a:rPr lang="ja-JP" altLang="en-US" sz="3600" dirty="0"/>
              <a:t>１</a:t>
            </a:r>
            <a:r>
              <a:rPr kumimoji="1" lang="ja-JP" altLang="en-US" sz="3600" dirty="0"/>
              <a:t>：アイテム機能</a:t>
            </a:r>
          </a:p>
        </p:txBody>
      </p:sp>
      <p:pic>
        <p:nvPicPr>
          <p:cNvPr id="4" name="アイテム説明.mp4">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6"/>
          <a:stretch>
            <a:fillRect/>
          </a:stretch>
        </p:blipFill>
        <p:spPr>
          <a:xfrm>
            <a:off x="522288" y="1527175"/>
            <a:ext cx="8061325" cy="4572000"/>
          </a:xfrm>
        </p:spPr>
      </p:pic>
    </p:spTree>
    <p:extLst>
      <p:ext uri="{BB962C8B-B14F-4D97-AF65-F5344CB8AC3E}">
        <p14:creationId xmlns:p14="http://schemas.microsoft.com/office/powerpoint/2010/main" val="351360376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アピール点２：マイページ</a:t>
            </a:r>
          </a:p>
        </p:txBody>
      </p:sp>
      <p:sp>
        <p:nvSpPr>
          <p:cNvPr id="3" name="コンテンツ プレースホルダー 2"/>
          <p:cNvSpPr>
            <a:spLocks noGrp="1"/>
          </p:cNvSpPr>
          <p:nvPr>
            <p:ph sz="quarter" idx="1"/>
          </p:nvPr>
        </p:nvSpPr>
        <p:spPr/>
        <p:txBody>
          <a:bodyPr/>
          <a:lstStyle/>
          <a:p>
            <a:r>
              <a:rPr kumimoji="1" lang="ja-JP" altLang="en-US" dirty="0">
                <a:latin typeface="ＭＳ Ｐゴシック"/>
                <a:ea typeface="ＭＳ Ｐゴシック"/>
                <a:cs typeface="ＭＳ Ｐゴシック"/>
              </a:rPr>
              <a:t>今までの戦績を確認</a:t>
            </a:r>
            <a:r>
              <a:rPr kumimoji="1" lang="ja-JP" altLang="en-US" dirty="0" smtClean="0">
                <a:latin typeface="ＭＳ Ｐゴシック"/>
                <a:ea typeface="ＭＳ Ｐゴシック"/>
                <a:cs typeface="ＭＳ Ｐゴシック"/>
              </a:rPr>
              <a:t>可能</a:t>
            </a:r>
            <a:endParaRPr lang="en-US" altLang="ja-JP" dirty="0">
              <a:latin typeface="ＭＳ Ｐゴシック"/>
              <a:ea typeface="ＭＳ Ｐゴシック"/>
              <a:cs typeface="ＭＳ Ｐゴシック"/>
            </a:endParaRPr>
          </a:p>
          <a:p>
            <a:pPr lvl="1"/>
            <a:r>
              <a:rPr lang="ja-JP" altLang="en-US" dirty="0" smtClean="0">
                <a:latin typeface="ＭＳ Ｐゴシック"/>
                <a:ea typeface="ＭＳ Ｐゴシック"/>
                <a:cs typeface="ＭＳ Ｐゴシック"/>
              </a:rPr>
              <a:t>対人、対</a:t>
            </a:r>
            <a:r>
              <a:rPr lang="en-US" altLang="ja-JP" dirty="0" smtClean="0">
                <a:latin typeface="ＭＳ Ｐゴシック"/>
                <a:ea typeface="ＭＳ Ｐゴシック"/>
                <a:cs typeface="ＭＳ Ｐゴシック"/>
              </a:rPr>
              <a:t>CPU(AI</a:t>
            </a:r>
            <a:r>
              <a:rPr lang="ja-JP" altLang="en-US" dirty="0" smtClean="0">
                <a:latin typeface="ＭＳ Ｐゴシック"/>
                <a:ea typeface="ＭＳ Ｐゴシック"/>
                <a:cs typeface="ＭＳ Ｐゴシック"/>
              </a:rPr>
              <a:t>、レベル別</a:t>
            </a:r>
            <a:r>
              <a:rPr lang="en-US" altLang="ja-JP" dirty="0" smtClean="0">
                <a:latin typeface="ＭＳ Ｐゴシック"/>
                <a:ea typeface="ＭＳ Ｐゴシック"/>
                <a:cs typeface="ＭＳ Ｐゴシック"/>
              </a:rPr>
              <a:t>)</a:t>
            </a:r>
            <a:r>
              <a:rPr lang="ja-JP" altLang="en-US" dirty="0" smtClean="0">
                <a:latin typeface="ＭＳ Ｐゴシック"/>
                <a:ea typeface="ＭＳ Ｐゴシック"/>
                <a:cs typeface="ＭＳ Ｐゴシック"/>
              </a:rPr>
              <a:t>で区別</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ユーザ名、パスワード変更</a:t>
            </a:r>
            <a:r>
              <a:rPr lang="ja-JP" altLang="en-US" dirty="0" smtClean="0">
                <a:latin typeface="ＭＳ Ｐゴシック"/>
                <a:ea typeface="ＭＳ Ｐゴシック"/>
                <a:cs typeface="ＭＳ Ｐゴシック"/>
              </a:rPr>
              <a:t>機能</a:t>
            </a:r>
            <a:endParaRPr lang="en-US" altLang="ja-JP" dirty="0" smtClean="0">
              <a:latin typeface="ＭＳ Ｐゴシック"/>
              <a:ea typeface="ＭＳ Ｐゴシック"/>
              <a:cs typeface="ＭＳ Ｐゴシック"/>
            </a:endParaRPr>
          </a:p>
          <a:p>
            <a:pPr lvl="1"/>
            <a:r>
              <a:rPr lang="ja-JP" altLang="en-US" dirty="0" smtClean="0">
                <a:latin typeface="ＭＳ Ｐゴシック"/>
                <a:ea typeface="ＭＳ Ｐゴシック"/>
                <a:cs typeface="ＭＳ Ｐゴシック"/>
              </a:rPr>
              <a:t>ユーザ名は被りなし</a:t>
            </a: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アイコン、背景変更</a:t>
            </a:r>
            <a:r>
              <a:rPr lang="ja-JP" altLang="en-US" dirty="0" smtClean="0">
                <a:latin typeface="ＭＳ Ｐゴシック"/>
                <a:ea typeface="ＭＳ Ｐゴシック"/>
                <a:cs typeface="ＭＳ Ｐゴシック"/>
              </a:rPr>
              <a:t>機能</a:t>
            </a:r>
            <a:endParaRPr lang="en-US" altLang="ja-JP" dirty="0"/>
          </a:p>
          <a:p>
            <a:pPr lvl="1"/>
            <a:r>
              <a:rPr lang="ja-JP" altLang="en-US" dirty="0" smtClean="0">
                <a:latin typeface="ＭＳ Ｐゴシック"/>
                <a:ea typeface="ＭＳ Ｐゴシック"/>
                <a:cs typeface="ＭＳ Ｐゴシック"/>
              </a:rPr>
              <a:t>個人、気分に合わせてどうぞ</a:t>
            </a:r>
            <a:endParaRPr lang="en-US" altLang="ja-JP" dirty="0">
              <a:latin typeface="ＭＳ Ｐゴシック"/>
              <a:ea typeface="ＭＳ Ｐゴシック"/>
              <a:cs typeface="ＭＳ Ｐゴシック"/>
            </a:endParaRPr>
          </a:p>
        </p:txBody>
      </p:sp>
      <p:pic>
        <p:nvPicPr>
          <p:cNvPr id="4" name="図 3"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5" name="矢印: 下 4"/>
          <p:cNvSpPr/>
          <p:nvPr/>
        </p:nvSpPr>
        <p:spPr>
          <a:xfrm flipV="1">
            <a:off x="3819934" y="4453467"/>
            <a:ext cx="1467556" cy="73377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378316" y="5333251"/>
            <a:ext cx="6381271" cy="461665"/>
          </a:xfrm>
          <a:prstGeom prst="rect">
            <a:avLst/>
          </a:prstGeom>
          <a:noFill/>
        </p:spPr>
        <p:txBody>
          <a:bodyPr wrap="square" rtlCol="0">
            <a:spAutoFit/>
          </a:bodyPr>
          <a:lstStyle/>
          <a:p>
            <a:r>
              <a:rPr kumimoji="1" lang="en-US" altLang="ja-JP" sz="2400" dirty="0">
                <a:latin typeface="+mj-ea"/>
                <a:ea typeface="+mj-ea"/>
              </a:rPr>
              <a:t>DB</a:t>
            </a:r>
            <a:r>
              <a:rPr kumimoji="1" lang="ja-JP" altLang="en-US" sz="2400" dirty="0">
                <a:latin typeface="+mj-ea"/>
                <a:ea typeface="+mj-ea"/>
              </a:rPr>
              <a:t>の利用で大量のユーザ、同時アクセスに対応</a:t>
            </a:r>
          </a:p>
        </p:txBody>
      </p:sp>
    </p:spTree>
    <p:extLst>
      <p:ext uri="{BB962C8B-B14F-4D97-AF65-F5344CB8AC3E}">
        <p14:creationId xmlns:p14="http://schemas.microsoft.com/office/powerpoint/2010/main" val="295794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デモ</a:t>
            </a:r>
          </a:p>
        </p:txBody>
      </p:sp>
      <p:sp>
        <p:nvSpPr>
          <p:cNvPr id="3" name="コンテンツ プレースホルダー 2"/>
          <p:cNvSpPr>
            <a:spLocks noGrp="1"/>
          </p:cNvSpPr>
          <p:nvPr>
            <p:ph sz="quarter" idx="1"/>
          </p:nvPr>
        </p:nvSpPr>
        <p:spPr/>
        <p:txBody>
          <a:bodyPr>
            <a:normAutofit/>
          </a:bodyPr>
          <a:lstStyle/>
          <a:p>
            <a:pPr marL="594360" lvl="2" indent="0">
              <a:buNone/>
            </a:pPr>
            <a:endParaRPr kumimoji="1" lang="en-US" altLang="ja-JP" sz="2800" dirty="0"/>
          </a:p>
          <a:p>
            <a:pPr marL="594360" lvl="2" indent="0">
              <a:buNone/>
            </a:pPr>
            <a:r>
              <a:rPr kumimoji="1" lang="ja-JP" altLang="en-US" sz="2800" dirty="0">
                <a:latin typeface="ＭＳ Ｐゴシック"/>
                <a:ea typeface="ＭＳ Ｐゴシック"/>
                <a:cs typeface="ＭＳ Ｐゴシック"/>
              </a:rPr>
              <a:t>デモ内容：</a:t>
            </a:r>
            <a:endParaRPr kumimoji="1" lang="en-US" altLang="ja-JP" sz="2800" dirty="0">
              <a:latin typeface="ＭＳ Ｐゴシック"/>
              <a:ea typeface="ＭＳ Ｐゴシック"/>
              <a:cs typeface="ＭＳ Ｐゴシック"/>
            </a:endParaRPr>
          </a:p>
          <a:p>
            <a:pPr marL="594360" lvl="2" indent="0">
              <a:buNone/>
            </a:pPr>
            <a:r>
              <a:rPr lang="en-US" altLang="ja-JP" sz="2800" dirty="0">
                <a:latin typeface="ＭＳ Ｐゴシック"/>
                <a:ea typeface="ＭＳ Ｐゴシック"/>
                <a:cs typeface="ＭＳ Ｐゴシック"/>
              </a:rPr>
              <a:t>	1.</a:t>
            </a:r>
            <a:r>
              <a:rPr lang="ja-JP" altLang="en-US" sz="2800" dirty="0">
                <a:latin typeface="ＭＳ Ｐゴシック"/>
                <a:ea typeface="ＭＳ Ｐゴシック"/>
                <a:cs typeface="ＭＳ Ｐゴシック"/>
              </a:rPr>
              <a:t>アカウント</a:t>
            </a:r>
            <a:r>
              <a:rPr lang="ja-JP" altLang="en-US" sz="2800" dirty="0" smtClean="0">
                <a:latin typeface="ＭＳ Ｐゴシック"/>
                <a:ea typeface="ＭＳ Ｐゴシック"/>
                <a:cs typeface="ＭＳ Ｐゴシック"/>
              </a:rPr>
              <a:t>作成</a:t>
            </a:r>
            <a:r>
              <a:rPr lang="ja-JP" altLang="en-US" sz="2800" dirty="0" smtClean="0">
                <a:latin typeface="ＭＳ Ｐゴシック"/>
                <a:ea typeface="ＭＳ Ｐゴシック"/>
                <a:cs typeface="ＭＳ Ｐゴシック"/>
              </a:rPr>
              <a:t>、ログイン</a:t>
            </a:r>
            <a:endParaRPr lang="en-US" altLang="ja-JP" sz="2800" dirty="0">
              <a:latin typeface="ＭＳ Ｐゴシック"/>
              <a:ea typeface="ＭＳ Ｐゴシック"/>
              <a:cs typeface="ＭＳ Ｐゴシック"/>
            </a:endParaRPr>
          </a:p>
          <a:p>
            <a:pPr marL="594360" lvl="2" indent="0">
              <a:buNone/>
            </a:pPr>
            <a:r>
              <a:rPr kumimoji="1" lang="en-US" altLang="ja-JP" sz="2800" dirty="0">
                <a:latin typeface="ＭＳ Ｐゴシック"/>
                <a:ea typeface="ＭＳ Ｐゴシック"/>
                <a:cs typeface="ＭＳ Ｐゴシック"/>
              </a:rPr>
              <a:t>	2.</a:t>
            </a:r>
            <a:r>
              <a:rPr kumimoji="1" lang="ja-JP" altLang="en-US" sz="2800" dirty="0">
                <a:latin typeface="ＭＳ Ｐゴシック"/>
                <a:ea typeface="ＭＳ Ｐゴシック"/>
                <a:cs typeface="ＭＳ Ｐゴシック"/>
              </a:rPr>
              <a:t>マイページ（設定・変更）</a:t>
            </a:r>
            <a:endParaRPr kumimoji="1" lang="en-US" altLang="ja-JP" sz="2800" dirty="0">
              <a:latin typeface="ＭＳ Ｐゴシック"/>
              <a:ea typeface="ＭＳ Ｐゴシック"/>
              <a:cs typeface="ＭＳ Ｐゴシック"/>
            </a:endParaRPr>
          </a:p>
          <a:p>
            <a:pPr marL="594360" lvl="2" indent="0">
              <a:buNone/>
            </a:pPr>
            <a:r>
              <a:rPr lang="en-US" altLang="ja-JP" sz="2800" dirty="0">
                <a:latin typeface="ＭＳ Ｐゴシック"/>
                <a:ea typeface="ＭＳ Ｐゴシック"/>
                <a:cs typeface="ＭＳ Ｐゴシック"/>
              </a:rPr>
              <a:t>	3.</a:t>
            </a:r>
            <a:r>
              <a:rPr lang="ja-JP" altLang="en-US" sz="2800" dirty="0">
                <a:latin typeface="ＭＳ Ｐゴシック"/>
                <a:ea typeface="ＭＳ Ｐゴシック"/>
                <a:cs typeface="ＭＳ Ｐゴシック"/>
              </a:rPr>
              <a:t>マッチング</a:t>
            </a:r>
            <a:r>
              <a:rPr lang="en-US" altLang="ja-JP" sz="2800" dirty="0">
                <a:latin typeface="ＭＳ Ｐゴシック"/>
                <a:ea typeface="ＭＳ Ｐゴシック"/>
                <a:cs typeface="ＭＳ Ｐゴシック"/>
              </a:rPr>
              <a:t>〜</a:t>
            </a:r>
            <a:r>
              <a:rPr lang="ja-JP" altLang="en-US" sz="2800" dirty="0">
                <a:latin typeface="ＭＳ Ｐゴシック"/>
                <a:ea typeface="ＭＳ Ｐゴシック"/>
                <a:cs typeface="ＭＳ Ｐゴシック"/>
              </a:rPr>
              <a:t>オンライン対戦の流れ</a:t>
            </a:r>
            <a:endParaRPr lang="en-US" altLang="ja-JP" sz="2800" dirty="0">
              <a:latin typeface="ＭＳ Ｐゴシック"/>
              <a:ea typeface="ＭＳ Ｐゴシック"/>
              <a:cs typeface="ＭＳ Ｐゴシック"/>
            </a:endParaRPr>
          </a:p>
          <a:p>
            <a:pPr marL="594360" lvl="2" indent="0">
              <a:buNone/>
            </a:pPr>
            <a:r>
              <a:rPr kumimoji="1" lang="en-US" altLang="ja-JP" sz="2800" dirty="0">
                <a:latin typeface="ＭＳ Ｐゴシック"/>
                <a:ea typeface="ＭＳ Ｐゴシック"/>
                <a:cs typeface="ＭＳ Ｐゴシック"/>
              </a:rPr>
              <a:t>	4.</a:t>
            </a:r>
            <a:r>
              <a:rPr kumimoji="1" lang="ja-JP" altLang="en-US" sz="2800" dirty="0">
                <a:latin typeface="ＭＳ Ｐゴシック"/>
                <a:ea typeface="ＭＳ Ｐゴシック"/>
                <a:cs typeface="ＭＳ Ｐゴシック"/>
              </a:rPr>
              <a:t>難易度選択</a:t>
            </a:r>
            <a:r>
              <a:rPr kumimoji="1" lang="en-US" altLang="ja-JP" sz="2800" dirty="0">
                <a:latin typeface="ＭＳ Ｐゴシック"/>
                <a:ea typeface="ＭＳ Ｐゴシック"/>
                <a:cs typeface="ＭＳ Ｐゴシック"/>
              </a:rPr>
              <a:t>〜CPU</a:t>
            </a:r>
            <a:r>
              <a:rPr kumimoji="1" lang="ja-JP" altLang="en-US" sz="2800" dirty="0">
                <a:latin typeface="ＭＳ Ｐゴシック"/>
                <a:ea typeface="ＭＳ Ｐゴシック"/>
                <a:cs typeface="ＭＳ Ｐゴシック"/>
              </a:rPr>
              <a:t>対戦の流れ</a:t>
            </a:r>
            <a:endParaRPr kumimoji="1" lang="en-US" altLang="ja-JP" sz="2800" dirty="0">
              <a:latin typeface="ＭＳ Ｐゴシック"/>
              <a:ea typeface="ＭＳ Ｐゴシック"/>
              <a:cs typeface="ＭＳ Ｐゴシック"/>
            </a:endParaRPr>
          </a:p>
        </p:txBody>
      </p:sp>
      <p:pic>
        <p:nvPicPr>
          <p:cNvPr id="4" name="図 3"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79167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4000" dirty="0"/>
              <a:t>はじ</a:t>
            </a:r>
            <a:r>
              <a:rPr kumimoji="1" lang="ja-JP" altLang="en-US" sz="4000" dirty="0"/>
              <a:t>めに</a:t>
            </a:r>
          </a:p>
        </p:txBody>
      </p:sp>
      <p:sp>
        <p:nvSpPr>
          <p:cNvPr id="3" name="コンテンツ プレースホルダー 2"/>
          <p:cNvSpPr>
            <a:spLocks noGrp="1"/>
          </p:cNvSpPr>
          <p:nvPr>
            <p:ph sz="quarter" idx="1"/>
          </p:nvPr>
        </p:nvSpPr>
        <p:spPr/>
        <p:txBody>
          <a:bodyPr>
            <a:normAutofit lnSpcReduction="10000"/>
          </a:bodyPr>
          <a:lstStyle/>
          <a:p>
            <a:r>
              <a:rPr kumimoji="1" lang="ja-JP" altLang="en-US" dirty="0">
                <a:latin typeface="ＭＳ Ｐゴシック"/>
                <a:ea typeface="ＭＳ Ｐゴシック"/>
                <a:cs typeface="ＭＳ Ｐゴシック"/>
              </a:rPr>
              <a:t>我々の</a:t>
            </a:r>
            <a:r>
              <a:rPr kumimoji="1" lang="en-US" altLang="ja-JP" dirty="0">
                <a:latin typeface="ＭＳ Ｐゴシック"/>
                <a:ea typeface="ＭＳ Ｐゴシック"/>
                <a:cs typeface="ＭＳ Ｐゴシック"/>
              </a:rPr>
              <a:t>G</a:t>
            </a:r>
            <a:r>
              <a:rPr kumimoji="1" lang="ja-JP" altLang="en-US" dirty="0">
                <a:latin typeface="ＭＳ Ｐゴシック"/>
                <a:ea typeface="ＭＳ Ｐゴシック"/>
                <a:cs typeface="ＭＳ Ｐゴシック"/>
              </a:rPr>
              <a:t>グループで開発した、</a:t>
            </a:r>
            <a:r>
              <a:rPr kumimoji="1" lang="en-US" altLang="ja-JP" dirty="0">
                <a:latin typeface="ＭＳ Ｐゴシック"/>
                <a:ea typeface="ＭＳ Ｐゴシック"/>
                <a:cs typeface="ＭＳ Ｐゴシック"/>
              </a:rPr>
              <a:t>CPU</a:t>
            </a:r>
            <a:r>
              <a:rPr kumimoji="1" lang="ja-JP" altLang="en-US" dirty="0">
                <a:latin typeface="ＭＳ Ｐゴシック"/>
                <a:ea typeface="ＭＳ Ｐゴシック"/>
                <a:cs typeface="ＭＳ Ｐゴシック"/>
              </a:rPr>
              <a:t>対戦機能を持つ</a:t>
            </a:r>
            <a:r>
              <a:rPr kumimoji="1" lang="ja-JP" altLang="en-US" dirty="0" smtClean="0">
                <a:latin typeface="ＭＳ Ｐゴシック"/>
                <a:ea typeface="ＭＳ Ｐゴシック"/>
                <a:cs typeface="ＭＳ Ｐゴシック"/>
              </a:rPr>
              <a:t>ネットワークオセロ</a:t>
            </a:r>
            <a:r>
              <a:rPr kumimoji="1" lang="ja-JP" altLang="en-US" dirty="0" smtClean="0">
                <a:latin typeface="ＭＳ Ｐゴシック"/>
                <a:ea typeface="ＭＳ Ｐゴシック"/>
                <a:cs typeface="ＭＳ Ｐゴシック"/>
              </a:rPr>
              <a:t>対</a:t>
            </a:r>
            <a:r>
              <a:rPr kumimoji="1" lang="ja-JP" altLang="en-US" dirty="0" smtClean="0">
                <a:latin typeface="ＭＳ Ｐゴシック"/>
                <a:ea typeface="ＭＳ Ｐゴシック"/>
                <a:cs typeface="ＭＳ Ｐゴシック"/>
              </a:rPr>
              <a:t>戦</a:t>
            </a:r>
            <a:r>
              <a:rPr kumimoji="1" lang="ja-JP" altLang="en-US" dirty="0">
                <a:latin typeface="ＭＳ Ｐゴシック"/>
                <a:ea typeface="ＭＳ Ｐゴシック"/>
                <a:cs typeface="ＭＳ Ｐゴシック"/>
              </a:rPr>
              <a:t>ゲームシステムについて説明します。</a:t>
            </a:r>
            <a:endParaRPr kumimoji="1"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本システムの特徴：</a:t>
            </a:r>
            <a:endParaRPr lang="en-US" altLang="ja-JP" dirty="0">
              <a:latin typeface="ＭＳ Ｐゴシック"/>
              <a:ea typeface="ＭＳ Ｐゴシック"/>
              <a:cs typeface="ＭＳ Ｐゴシック"/>
            </a:endParaRPr>
          </a:p>
          <a:p>
            <a:pPr lvl="1">
              <a:buFont typeface="Wingdings" charset="2"/>
              <a:buChar char="Ø"/>
            </a:pPr>
            <a:r>
              <a:rPr kumimoji="1" lang="ja-JP" altLang="en-US" sz="2400" dirty="0">
                <a:latin typeface="ＭＳ Ｐゴシック"/>
                <a:ea typeface="ＭＳ Ｐゴシック"/>
                <a:cs typeface="ＭＳ Ｐゴシック"/>
              </a:rPr>
              <a:t>ゲーム開始時にログインやアカウントの新規作成を行う。</a:t>
            </a:r>
            <a:endParaRPr kumimoji="1" lang="en-US" altLang="ja-JP" sz="2400" dirty="0">
              <a:latin typeface="ＭＳ Ｐゴシック"/>
              <a:ea typeface="ＭＳ Ｐゴシック"/>
              <a:cs typeface="ＭＳ Ｐゴシック"/>
            </a:endParaRPr>
          </a:p>
          <a:p>
            <a:pPr lvl="1">
              <a:buFont typeface="Wingdings" charset="2"/>
              <a:buChar char="Ø"/>
            </a:pPr>
            <a:r>
              <a:rPr kumimoji="1" lang="en-US" altLang="ja-JP" sz="2400" dirty="0">
                <a:latin typeface="ＭＳ Ｐゴシック"/>
                <a:ea typeface="ＭＳ Ｐゴシック"/>
                <a:cs typeface="ＭＳ Ｐゴシック"/>
              </a:rPr>
              <a:t>CPU</a:t>
            </a:r>
            <a:r>
              <a:rPr lang="ja-JP" altLang="en-US" sz="2400" dirty="0">
                <a:latin typeface="ＭＳ Ｐゴシック"/>
                <a:ea typeface="ＭＳ Ｐゴシック"/>
                <a:cs typeface="ＭＳ Ｐゴシック"/>
              </a:rPr>
              <a:t>対戦と他のプレーヤとの対戦を選択し、対局する。</a:t>
            </a:r>
            <a:endParaRPr lang="en-US" altLang="ja-JP" sz="2400" dirty="0">
              <a:latin typeface="ＭＳ Ｐゴシック"/>
              <a:ea typeface="ＭＳ Ｐゴシック"/>
              <a:cs typeface="ＭＳ Ｐゴシック"/>
            </a:endParaRPr>
          </a:p>
          <a:p>
            <a:pPr lvl="1">
              <a:buFont typeface="Wingdings" charset="2"/>
              <a:buChar char="Ø"/>
            </a:pPr>
            <a:r>
              <a:rPr kumimoji="1" lang="en-US" altLang="ja-JP" sz="2400" dirty="0">
                <a:latin typeface="ＭＳ Ｐゴシック"/>
                <a:ea typeface="ＭＳ Ｐゴシック"/>
                <a:cs typeface="ＭＳ Ｐゴシック"/>
              </a:rPr>
              <a:t>CPU</a:t>
            </a:r>
            <a:r>
              <a:rPr kumimoji="1" lang="ja-JP" altLang="en-US" sz="2400" dirty="0">
                <a:latin typeface="ＭＳ Ｐゴシック"/>
                <a:ea typeface="ＭＳ Ｐゴシック"/>
                <a:cs typeface="ＭＳ Ｐゴシック"/>
              </a:rPr>
              <a:t>には</a:t>
            </a:r>
            <a:r>
              <a:rPr lang="ja-JP" altLang="en-US" sz="2400" dirty="0">
                <a:latin typeface="ＭＳ Ｐゴシック"/>
                <a:ea typeface="ＭＳ Ｐゴシック"/>
                <a:cs typeface="ＭＳ Ｐゴシック"/>
              </a:rPr>
              <a:t>戦術の特徴が</a:t>
            </a:r>
            <a:r>
              <a:rPr lang="ja-JP" altLang="en-US" sz="2400" dirty="0" smtClean="0">
                <a:latin typeface="ＭＳ Ｐゴシック"/>
                <a:ea typeface="ＭＳ Ｐゴシック"/>
                <a:cs typeface="ＭＳ Ｐゴシック"/>
              </a:rPr>
              <a:t>異なる</a:t>
            </a:r>
            <a:r>
              <a:rPr lang="ja-JP" altLang="en-US" sz="2400" dirty="0" smtClean="0">
                <a:latin typeface="ＭＳ Ｐゴシック"/>
                <a:ea typeface="ＭＳ Ｐゴシック"/>
                <a:cs typeface="ＭＳ Ｐゴシック"/>
              </a:rPr>
              <a:t>４</a:t>
            </a:r>
            <a:r>
              <a:rPr lang="ja-JP" altLang="en-US" sz="2400" dirty="0" smtClean="0">
                <a:latin typeface="ＭＳ Ｐゴシック"/>
                <a:ea typeface="ＭＳ Ｐゴシック"/>
                <a:cs typeface="ＭＳ Ｐゴシック"/>
              </a:rPr>
              <a:t>種類、</a:t>
            </a:r>
            <a:r>
              <a:rPr lang="ja-JP" altLang="en-US" sz="2400" dirty="0">
                <a:latin typeface="ＭＳ Ｐゴシック"/>
                <a:ea typeface="ＭＳ Ｐゴシック"/>
                <a:cs typeface="ＭＳ Ｐゴシック"/>
              </a:rPr>
              <a:t>それぞれ３段階の強さを実装した。</a:t>
            </a:r>
            <a:endParaRPr lang="en-US" altLang="ja-JP" sz="2400" dirty="0">
              <a:latin typeface="ＭＳ Ｐゴシック"/>
              <a:ea typeface="ＭＳ Ｐゴシック"/>
              <a:cs typeface="ＭＳ Ｐゴシック"/>
            </a:endParaRPr>
          </a:p>
          <a:p>
            <a:pPr lvl="1">
              <a:buFont typeface="Wingdings" charset="2"/>
              <a:buChar char="Ø"/>
            </a:pPr>
            <a:r>
              <a:rPr lang="ja-JP" altLang="en-US" sz="2400" dirty="0">
                <a:latin typeface="ＭＳ Ｐゴシック"/>
                <a:ea typeface="ＭＳ Ｐゴシック"/>
                <a:cs typeface="ＭＳ Ｐゴシック"/>
              </a:rPr>
              <a:t>サーバ側</a:t>
            </a:r>
            <a:r>
              <a:rPr lang="ja-JP" altLang="en-US" sz="2400" dirty="0" smtClean="0">
                <a:latin typeface="ＭＳ Ｐゴシック"/>
                <a:ea typeface="ＭＳ Ｐゴシック"/>
                <a:cs typeface="ＭＳ Ｐゴシック"/>
              </a:rPr>
              <a:t>で</a:t>
            </a:r>
            <a:r>
              <a:rPr lang="ja-JP" altLang="en-US" sz="2400" dirty="0" smtClean="0">
                <a:latin typeface="ＭＳ Ｐゴシック"/>
                <a:ea typeface="ＭＳ Ｐゴシック"/>
                <a:cs typeface="ＭＳ Ｐゴシック"/>
              </a:rPr>
              <a:t>アカウント情報や</a:t>
            </a:r>
            <a:r>
              <a:rPr lang="ja-JP" altLang="en-US" sz="2400" dirty="0" smtClean="0">
                <a:latin typeface="ＭＳ Ｐゴシック"/>
                <a:ea typeface="ＭＳ Ｐゴシック"/>
                <a:cs typeface="ＭＳ Ｐゴシック"/>
              </a:rPr>
              <a:t>戦績</a:t>
            </a:r>
            <a:r>
              <a:rPr lang="ja-JP" altLang="en-US" sz="2400" dirty="0">
                <a:latin typeface="ＭＳ Ｐゴシック"/>
                <a:ea typeface="ＭＳ Ｐゴシック"/>
                <a:cs typeface="ＭＳ Ｐゴシック"/>
              </a:rPr>
              <a:t>を保存し、対戦形式、レベルごとに勝敗を確認できる。</a:t>
            </a:r>
            <a:endParaRPr lang="en-US" altLang="ja-JP" sz="2400" dirty="0">
              <a:latin typeface="ＭＳ Ｐゴシック"/>
              <a:ea typeface="ＭＳ Ｐゴシック"/>
              <a:cs typeface="ＭＳ Ｐゴシック"/>
            </a:endParaRPr>
          </a:p>
          <a:p>
            <a:pPr lvl="1">
              <a:buFont typeface="Wingdings" charset="2"/>
              <a:buChar char="Ø"/>
            </a:pPr>
            <a:r>
              <a:rPr lang="ja-JP" altLang="en-US" sz="2400" dirty="0">
                <a:latin typeface="ＭＳ Ｐゴシック"/>
                <a:ea typeface="ＭＳ Ｐゴシック"/>
                <a:cs typeface="ＭＳ Ｐゴシック"/>
              </a:rPr>
              <a:t>対局中にアイテムが発生し、それを取得・使用することで一発逆転も可能？？</a:t>
            </a:r>
            <a:endParaRPr kumimoji="1" lang="en-US" altLang="ja-JP" sz="2400" dirty="0">
              <a:latin typeface="ＭＳ Ｐゴシック"/>
              <a:ea typeface="ＭＳ Ｐゴシック"/>
              <a:cs typeface="ＭＳ Ｐゴシック"/>
            </a:endParaRPr>
          </a:p>
        </p:txBody>
      </p:sp>
      <p:pic>
        <p:nvPicPr>
          <p:cNvPr id="6" name="図 5"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29642662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開発グループ構成</a:t>
            </a:r>
          </a:p>
        </p:txBody>
      </p:sp>
      <p:sp>
        <p:nvSpPr>
          <p:cNvPr id="3" name="コンテンツ プレースホルダー 2"/>
          <p:cNvSpPr>
            <a:spLocks noGrp="1"/>
          </p:cNvSpPr>
          <p:nvPr>
            <p:ph sz="quarter" idx="1"/>
          </p:nvPr>
        </p:nvSpPr>
        <p:spPr/>
        <p:txBody>
          <a:bodyPr/>
          <a:lstStyle/>
          <a:p>
            <a:endParaRPr kumimoji="1" lang="en-US" altLang="ja-JP" dirty="0"/>
          </a:p>
          <a:p>
            <a:r>
              <a:rPr kumimoji="1" lang="ja-JP" altLang="en-US" dirty="0">
                <a:latin typeface="ＭＳ Ｐゴシック"/>
                <a:ea typeface="ＭＳ Ｐゴシック"/>
                <a:cs typeface="ＭＳ Ｐゴシック"/>
              </a:rPr>
              <a:t>マネージャ：</a:t>
            </a:r>
            <a:r>
              <a:rPr kumimoji="1" lang="en-US" altLang="ja-JP" dirty="0">
                <a:latin typeface="ＭＳ Ｐゴシック"/>
                <a:ea typeface="ＭＳ Ｐゴシック"/>
                <a:cs typeface="ＭＳ Ｐゴシック"/>
              </a:rPr>
              <a:t>			</a:t>
            </a:r>
            <a:r>
              <a:rPr kumimoji="1" lang="ja-JP" altLang="en-US" dirty="0">
                <a:latin typeface="ＭＳ Ｐゴシック"/>
                <a:ea typeface="ＭＳ Ｐゴシック"/>
                <a:cs typeface="ＭＳ Ｐゴシック"/>
              </a:rPr>
              <a:t>原田　恭兵</a:t>
            </a:r>
            <a:endParaRPr kumimoji="1" lang="en-US" altLang="ja-JP" dirty="0">
              <a:latin typeface="ＭＳ Ｐゴシック"/>
              <a:ea typeface="ＭＳ Ｐゴシック"/>
              <a:cs typeface="ＭＳ Ｐゴシック"/>
            </a:endParaRPr>
          </a:p>
          <a:p>
            <a:endParaRPr kumimoji="1"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サーバ開発担当</a:t>
            </a:r>
            <a:r>
              <a:rPr lang="en-US" altLang="ja-JP" dirty="0">
                <a:latin typeface="ＭＳ Ｐゴシック"/>
                <a:ea typeface="ＭＳ Ｐゴシック"/>
                <a:cs typeface="ＭＳ Ｐゴシック"/>
              </a:rPr>
              <a:t>			</a:t>
            </a:r>
            <a:r>
              <a:rPr lang="ja-JP" altLang="en-US" dirty="0">
                <a:latin typeface="ＭＳ Ｐゴシック"/>
                <a:ea typeface="ＭＳ Ｐゴシック"/>
                <a:cs typeface="ＭＳ Ｐゴシック"/>
              </a:rPr>
              <a:t>濱野　椋希</a:t>
            </a:r>
            <a:endParaRPr lang="en-US" altLang="ja-JP" dirty="0">
              <a:latin typeface="ＭＳ Ｐゴシック"/>
              <a:ea typeface="ＭＳ Ｐゴシック"/>
              <a:cs typeface="ＭＳ Ｐゴシック"/>
            </a:endParaRPr>
          </a:p>
          <a:p>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クライアント開発担当</a:t>
            </a:r>
            <a:endParaRPr lang="en-US" altLang="ja-JP" dirty="0">
              <a:latin typeface="ＭＳ Ｐゴシック"/>
              <a:ea typeface="ＭＳ Ｐゴシック"/>
              <a:cs typeface="ＭＳ Ｐゴシック"/>
            </a:endParaRPr>
          </a:p>
          <a:p>
            <a:pPr marL="2194560" lvl="8" indent="0">
              <a:buNone/>
            </a:pPr>
            <a:r>
              <a:rPr lang="ja-JP" altLang="en-US" sz="2700" dirty="0">
                <a:latin typeface="ＭＳ Ｐゴシック"/>
                <a:ea typeface="ＭＳ Ｐゴシック"/>
                <a:cs typeface="ＭＳ Ｐゴシック"/>
              </a:rPr>
              <a:t>主担当：</a:t>
            </a:r>
            <a:r>
              <a:rPr lang="en-US" altLang="ja-JP" sz="2700" dirty="0">
                <a:latin typeface="ＭＳ Ｐゴシック"/>
                <a:ea typeface="ＭＳ Ｐゴシック"/>
                <a:cs typeface="ＭＳ Ｐゴシック"/>
              </a:rPr>
              <a:t>		</a:t>
            </a:r>
            <a:r>
              <a:rPr lang="ja-JP" altLang="en-US" sz="2700" dirty="0">
                <a:latin typeface="ＭＳ Ｐゴシック"/>
                <a:ea typeface="ＭＳ Ｐゴシック"/>
                <a:cs typeface="ＭＳ Ｐゴシック"/>
              </a:rPr>
              <a:t>高梨　雄大</a:t>
            </a:r>
            <a:endParaRPr lang="en-US" altLang="ja-JP" sz="2700" dirty="0">
              <a:latin typeface="ＭＳ Ｐゴシック"/>
              <a:ea typeface="ＭＳ Ｐゴシック"/>
              <a:cs typeface="ＭＳ Ｐゴシック"/>
            </a:endParaRPr>
          </a:p>
          <a:p>
            <a:pPr marL="2194560" lvl="8" indent="0">
              <a:buNone/>
            </a:pPr>
            <a:r>
              <a:rPr lang="ja-JP" altLang="en-US" sz="2700" dirty="0">
                <a:latin typeface="ＭＳ Ｐゴシック"/>
                <a:ea typeface="ＭＳ Ｐゴシック"/>
                <a:cs typeface="ＭＳ Ｐゴシック"/>
              </a:rPr>
              <a:t>副担当：</a:t>
            </a:r>
            <a:r>
              <a:rPr lang="en-US" altLang="ja-JP" sz="2700" dirty="0">
                <a:latin typeface="ＭＳ Ｐゴシック"/>
                <a:ea typeface="ＭＳ Ｐゴシック"/>
                <a:cs typeface="ＭＳ Ｐゴシック"/>
              </a:rPr>
              <a:t>		</a:t>
            </a:r>
            <a:r>
              <a:rPr lang="ja-JP" altLang="en-US" sz="2700" dirty="0">
                <a:latin typeface="ＭＳ Ｐゴシック"/>
                <a:ea typeface="ＭＳ Ｐゴシック"/>
                <a:cs typeface="ＭＳ Ｐゴシック"/>
              </a:rPr>
              <a:t>広瀬　望</a:t>
            </a:r>
            <a:endParaRPr lang="en-US" altLang="ja-JP" sz="2700" dirty="0">
              <a:latin typeface="ＭＳ Ｐゴシック"/>
              <a:ea typeface="ＭＳ Ｐゴシック"/>
              <a:cs typeface="ＭＳ Ｐゴシック"/>
            </a:endParaRPr>
          </a:p>
        </p:txBody>
      </p:sp>
      <p:pic>
        <p:nvPicPr>
          <p:cNvPr id="6" name="図 5"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13541528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付加機能に関する要求事項と設計指針</a:t>
            </a:r>
          </a:p>
        </p:txBody>
      </p:sp>
      <p:sp>
        <p:nvSpPr>
          <p:cNvPr id="3" name="コンテンツ プレースホルダー 2"/>
          <p:cNvSpPr>
            <a:spLocks noGrp="1"/>
          </p:cNvSpPr>
          <p:nvPr>
            <p:ph sz="quarter" idx="1"/>
          </p:nvPr>
        </p:nvSpPr>
        <p:spPr/>
        <p:txBody>
          <a:bodyPr/>
          <a:lstStyle/>
          <a:p>
            <a:endParaRPr kumimoji="1" lang="en-US" altLang="ja-JP" dirty="0"/>
          </a:p>
          <a:p>
            <a:endParaRPr lang="en-US" altLang="ja-JP" dirty="0"/>
          </a:p>
          <a:p>
            <a:pPr marL="0" indent="0">
              <a:buNone/>
            </a:pPr>
            <a:endParaRPr lang="en-US" altLang="ja-JP" dirty="0"/>
          </a:p>
          <a:p>
            <a:pPr lvl="1">
              <a:buFont typeface="Wingdings" charset="2"/>
              <a:buChar char="Ø"/>
            </a:pPr>
            <a:r>
              <a:rPr kumimoji="1" lang="ja-JP" altLang="en-US" dirty="0">
                <a:latin typeface="ＭＳ Ｐゴシック"/>
                <a:ea typeface="ＭＳ Ｐゴシック"/>
                <a:cs typeface="ＭＳ Ｐゴシック"/>
              </a:rPr>
              <a:t>タイトル画面で、</a:t>
            </a:r>
            <a:r>
              <a:rPr kumimoji="1" lang="en-US" altLang="ja-JP" dirty="0">
                <a:latin typeface="ＭＳ Ｐゴシック"/>
                <a:ea typeface="ＭＳ Ｐゴシック"/>
                <a:cs typeface="ＭＳ Ｐゴシック"/>
              </a:rPr>
              <a:t>CPU</a:t>
            </a:r>
            <a:r>
              <a:rPr kumimoji="1" lang="ja-JP" altLang="en-US" dirty="0">
                <a:latin typeface="ＭＳ Ｐゴシック"/>
                <a:ea typeface="ＭＳ Ｐゴシック"/>
                <a:cs typeface="ＭＳ Ｐゴシック"/>
              </a:rPr>
              <a:t>対戦とオンライン対戦を選択する。</a:t>
            </a:r>
            <a:endParaRPr kumimoji="1" lang="en-US" altLang="ja-JP" dirty="0">
              <a:latin typeface="ＭＳ Ｐゴシック"/>
              <a:ea typeface="ＭＳ Ｐゴシック"/>
              <a:cs typeface="ＭＳ Ｐゴシック"/>
            </a:endParaRPr>
          </a:p>
        </p:txBody>
      </p:sp>
      <p:sp>
        <p:nvSpPr>
          <p:cNvPr id="4" name="テキスト ボックス 3"/>
          <p:cNvSpPr txBox="1"/>
          <p:nvPr/>
        </p:nvSpPr>
        <p:spPr>
          <a:xfrm>
            <a:off x="857156" y="1515530"/>
            <a:ext cx="7389424" cy="1384995"/>
          </a:xfrm>
          <a:prstGeom prst="rect">
            <a:avLst/>
          </a:prstGeom>
          <a:solidFill>
            <a:srgbClr val="008000"/>
          </a:solidFill>
        </p:spPr>
        <p:txBody>
          <a:bodyPr wrap="square" rtlCol="0">
            <a:spAutoFit/>
          </a:bodyPr>
          <a:lstStyle/>
          <a:p>
            <a:r>
              <a:rPr lang="en-US" altLang="ja-JP" sz="2800" dirty="0">
                <a:solidFill>
                  <a:schemeClr val="bg1"/>
                </a:solidFill>
                <a:latin typeface="ＭＳ Ｐゴシック"/>
                <a:ea typeface="ＭＳ Ｐゴシック"/>
                <a:cs typeface="ＭＳ Ｐゴシック"/>
              </a:rPr>
              <a:t>(</a:t>
            </a:r>
            <a:r>
              <a:rPr lang="ja-JP" altLang="ja-JP" sz="2800" dirty="0">
                <a:solidFill>
                  <a:schemeClr val="bg1"/>
                </a:solidFill>
                <a:latin typeface="ＭＳ Ｐゴシック"/>
                <a:ea typeface="ＭＳ Ｐゴシック"/>
                <a:cs typeface="ＭＳ Ｐゴシック"/>
              </a:rPr>
              <a:t>コンピュータ対戦機能</a:t>
            </a:r>
            <a:r>
              <a:rPr lang="en-US" altLang="ja-JP" sz="2800" dirty="0">
                <a:solidFill>
                  <a:schemeClr val="bg1"/>
                </a:solidFill>
                <a:latin typeface="ＭＳ Ｐゴシック"/>
                <a:ea typeface="ＭＳ Ｐゴシック"/>
                <a:cs typeface="ＭＳ Ｐゴシック"/>
              </a:rPr>
              <a:t>) </a:t>
            </a:r>
            <a:r>
              <a:rPr lang="ja-JP" altLang="ja-JP" sz="2800" dirty="0">
                <a:solidFill>
                  <a:schemeClr val="bg1"/>
                </a:solidFill>
                <a:latin typeface="ＭＳ Ｐゴシック"/>
                <a:ea typeface="ＭＳ Ｐゴシック"/>
                <a:cs typeface="ＭＳ Ｐゴシック"/>
              </a:rPr>
              <a:t>他のプレイヤとのネットワーク対戦に加えて，ローカルでコンピュータ対戦できる機能を実現すること． </a:t>
            </a:r>
            <a:endParaRPr kumimoji="1" lang="ja-JP" altLang="en-US" sz="2800" dirty="0">
              <a:solidFill>
                <a:schemeClr val="bg1"/>
              </a:solidFill>
              <a:latin typeface="ＭＳ Ｐゴシック"/>
              <a:ea typeface="ＭＳ Ｐゴシック"/>
              <a:cs typeface="ＭＳ Ｐゴシック"/>
            </a:endParaRPr>
          </a:p>
        </p:txBody>
      </p:sp>
      <p:pic>
        <p:nvPicPr>
          <p:cNvPr id="7" name="図 6"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pic>
        <p:nvPicPr>
          <p:cNvPr id="14" name="図 13" descr="ss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709" y="1515530"/>
            <a:ext cx="8096250" cy="4552950"/>
          </a:xfrm>
          <a:prstGeom prst="rect">
            <a:avLst/>
          </a:prstGeom>
        </p:spPr>
      </p:pic>
    </p:spTree>
    <p:extLst>
      <p:ext uri="{BB962C8B-B14F-4D97-AF65-F5344CB8AC3E}">
        <p14:creationId xmlns:p14="http://schemas.microsoft.com/office/powerpoint/2010/main" val="1637068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付加機能に関する要求事項と設計指針</a:t>
            </a:r>
          </a:p>
        </p:txBody>
      </p:sp>
      <p:sp>
        <p:nvSpPr>
          <p:cNvPr id="3" name="コンテンツ プレースホルダー 2"/>
          <p:cNvSpPr>
            <a:spLocks noGrp="1"/>
          </p:cNvSpPr>
          <p:nvPr>
            <p:ph sz="quarter" idx="1"/>
          </p:nvPr>
        </p:nvSpPr>
        <p:spPr/>
        <p:txBody>
          <a:bodyPr/>
          <a:lstStyle/>
          <a:p>
            <a:endParaRPr kumimoji="1" lang="en-US" altLang="ja-JP" dirty="0"/>
          </a:p>
          <a:p>
            <a:endParaRPr lang="en-US" altLang="ja-JP" dirty="0"/>
          </a:p>
          <a:p>
            <a:pPr marL="0" indent="0">
              <a:buNone/>
            </a:pPr>
            <a:endParaRPr lang="en-US" altLang="ja-JP" dirty="0"/>
          </a:p>
          <a:p>
            <a:pPr lvl="1">
              <a:buFont typeface="Wingdings" charset="2"/>
              <a:buChar char="Ø"/>
            </a:pPr>
            <a:r>
              <a:rPr kumimoji="1" lang="ja-JP" altLang="en-US" dirty="0">
                <a:latin typeface="+mj-ea"/>
                <a:ea typeface="+mj-ea"/>
              </a:rPr>
              <a:t>タイトル画面で、</a:t>
            </a:r>
            <a:r>
              <a:rPr kumimoji="1" lang="en-US" altLang="ja-JP" dirty="0">
                <a:latin typeface="+mj-ea"/>
                <a:ea typeface="+mj-ea"/>
              </a:rPr>
              <a:t>CPU</a:t>
            </a:r>
            <a:r>
              <a:rPr kumimoji="1" lang="ja-JP" altLang="en-US" dirty="0">
                <a:latin typeface="+mj-ea"/>
                <a:ea typeface="+mj-ea"/>
              </a:rPr>
              <a:t>対戦とオンライン対戦を選択する。</a:t>
            </a:r>
            <a:endParaRPr kumimoji="1" lang="en-US" altLang="ja-JP" dirty="0">
              <a:latin typeface="+mj-ea"/>
              <a:ea typeface="+mj-ea"/>
            </a:endParaRPr>
          </a:p>
          <a:p>
            <a:pPr lvl="1">
              <a:buFont typeface="Wingdings" charset="2"/>
              <a:buChar char="Ø"/>
            </a:pPr>
            <a:r>
              <a:rPr kumimoji="1" lang="en-US" altLang="ja-JP" dirty="0">
                <a:latin typeface="+mj-ea"/>
                <a:ea typeface="+mj-ea"/>
              </a:rPr>
              <a:t>CPU</a:t>
            </a:r>
            <a:r>
              <a:rPr kumimoji="1" lang="ja-JP" altLang="en-US" dirty="0">
                <a:latin typeface="+mj-ea"/>
                <a:ea typeface="+mj-ea"/>
              </a:rPr>
              <a:t>対戦を選択すると、相手や難易度を選択したのち、対局が開始する。</a:t>
            </a:r>
            <a:endParaRPr kumimoji="1" lang="en-US" altLang="ja-JP" dirty="0">
              <a:latin typeface="+mj-ea"/>
              <a:ea typeface="+mj-ea"/>
            </a:endParaRPr>
          </a:p>
        </p:txBody>
      </p:sp>
      <p:sp>
        <p:nvSpPr>
          <p:cNvPr id="4" name="テキスト ボックス 3"/>
          <p:cNvSpPr txBox="1"/>
          <p:nvPr/>
        </p:nvSpPr>
        <p:spPr>
          <a:xfrm>
            <a:off x="857156" y="1515530"/>
            <a:ext cx="7389424" cy="1384995"/>
          </a:xfrm>
          <a:prstGeom prst="rect">
            <a:avLst/>
          </a:prstGeom>
          <a:solidFill>
            <a:srgbClr val="008000"/>
          </a:solidFill>
        </p:spPr>
        <p:txBody>
          <a:bodyPr wrap="square" rtlCol="0">
            <a:spAutoFit/>
          </a:bodyPr>
          <a:lstStyle/>
          <a:p>
            <a:r>
              <a:rPr lang="en-US" altLang="ja-JP" sz="2800" dirty="0">
                <a:solidFill>
                  <a:schemeClr val="bg1"/>
                </a:solidFill>
                <a:latin typeface="+mj-ea"/>
                <a:ea typeface="+mj-ea"/>
              </a:rPr>
              <a:t>(</a:t>
            </a:r>
            <a:r>
              <a:rPr lang="ja-JP" altLang="ja-JP" sz="2800" dirty="0">
                <a:solidFill>
                  <a:schemeClr val="bg1"/>
                </a:solidFill>
                <a:latin typeface="+mj-ea"/>
                <a:ea typeface="+mj-ea"/>
              </a:rPr>
              <a:t>コンピュータ対戦機能</a:t>
            </a:r>
            <a:r>
              <a:rPr lang="en-US" altLang="ja-JP" sz="2800" dirty="0">
                <a:solidFill>
                  <a:schemeClr val="bg1"/>
                </a:solidFill>
                <a:latin typeface="+mj-ea"/>
                <a:ea typeface="+mj-ea"/>
              </a:rPr>
              <a:t>) </a:t>
            </a:r>
            <a:r>
              <a:rPr lang="ja-JP" altLang="ja-JP" sz="2800" dirty="0">
                <a:solidFill>
                  <a:schemeClr val="bg1"/>
                </a:solidFill>
                <a:latin typeface="+mj-ea"/>
                <a:ea typeface="+mj-ea"/>
              </a:rPr>
              <a:t>他のプレイヤとのネットワーク対戦に加えて，ローカルでコンピュータ対戦できる機能を実現すること． </a:t>
            </a:r>
            <a:endParaRPr kumimoji="1" lang="ja-JP" altLang="en-US" sz="2800" dirty="0">
              <a:solidFill>
                <a:schemeClr val="bg1"/>
              </a:solidFill>
              <a:latin typeface="+mj-ea"/>
              <a:ea typeface="+mj-ea"/>
            </a:endParaRPr>
          </a:p>
        </p:txBody>
      </p:sp>
      <p:pic>
        <p:nvPicPr>
          <p:cNvPr id="7" name="図 6"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21338340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付加機能に関する要求事項と設計指針</a:t>
            </a:r>
          </a:p>
        </p:txBody>
      </p:sp>
      <p:sp>
        <p:nvSpPr>
          <p:cNvPr id="4" name="テキスト ボックス 3"/>
          <p:cNvSpPr txBox="1"/>
          <p:nvPr/>
        </p:nvSpPr>
        <p:spPr>
          <a:xfrm>
            <a:off x="857156" y="1515530"/>
            <a:ext cx="7389424" cy="1384995"/>
          </a:xfrm>
          <a:prstGeom prst="rect">
            <a:avLst/>
          </a:prstGeom>
          <a:solidFill>
            <a:srgbClr val="008000"/>
          </a:solidFill>
        </p:spPr>
        <p:txBody>
          <a:bodyPr wrap="square" rtlCol="0">
            <a:spAutoFit/>
          </a:bodyPr>
          <a:lstStyle/>
          <a:p>
            <a:r>
              <a:rPr lang="en-US" altLang="ja-JP" sz="2800" dirty="0">
                <a:solidFill>
                  <a:schemeClr val="bg1"/>
                </a:solidFill>
                <a:latin typeface="ＭＳ Ｐゴシック"/>
                <a:ea typeface="ＭＳ Ｐゴシック"/>
                <a:cs typeface="ＭＳ Ｐゴシック"/>
              </a:rPr>
              <a:t>(</a:t>
            </a:r>
            <a:r>
              <a:rPr lang="ja-JP" altLang="ja-JP" sz="2800" dirty="0">
                <a:solidFill>
                  <a:schemeClr val="bg1"/>
                </a:solidFill>
                <a:latin typeface="ＭＳ Ｐゴシック"/>
                <a:ea typeface="ＭＳ Ｐゴシック"/>
                <a:cs typeface="ＭＳ Ｐゴシック"/>
              </a:rPr>
              <a:t>コンピュータ対戦機能</a:t>
            </a:r>
            <a:r>
              <a:rPr lang="en-US" altLang="ja-JP" sz="2800" dirty="0">
                <a:solidFill>
                  <a:schemeClr val="bg1"/>
                </a:solidFill>
                <a:latin typeface="ＭＳ Ｐゴシック"/>
                <a:ea typeface="ＭＳ Ｐゴシック"/>
                <a:cs typeface="ＭＳ Ｐゴシック"/>
              </a:rPr>
              <a:t>) </a:t>
            </a:r>
            <a:r>
              <a:rPr lang="ja-JP" altLang="ja-JP" sz="2800" dirty="0">
                <a:solidFill>
                  <a:schemeClr val="bg1"/>
                </a:solidFill>
                <a:latin typeface="ＭＳ Ｐゴシック"/>
                <a:ea typeface="ＭＳ Ｐゴシック"/>
                <a:cs typeface="ＭＳ Ｐゴシック"/>
              </a:rPr>
              <a:t>他のプレイヤとのネットワーク対戦に加えて，ローカルでコンピュータ対戦できる機能を実現すること． </a:t>
            </a:r>
            <a:endParaRPr kumimoji="1" lang="ja-JP" altLang="en-US" sz="2800" dirty="0">
              <a:solidFill>
                <a:schemeClr val="bg1"/>
              </a:solidFill>
              <a:latin typeface="ＭＳ Ｐゴシック"/>
              <a:ea typeface="ＭＳ Ｐゴシック"/>
              <a:cs typeface="ＭＳ Ｐゴシック"/>
            </a:endParaRPr>
          </a:p>
        </p:txBody>
      </p:sp>
      <p:pic>
        <p:nvPicPr>
          <p:cNvPr id="7" name="図 6"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3" name="コンテンツ プレースホルダー 2"/>
          <p:cNvSpPr>
            <a:spLocks noGrp="1"/>
          </p:cNvSpPr>
          <p:nvPr>
            <p:ph sz="quarter" idx="1"/>
          </p:nvPr>
        </p:nvSpPr>
        <p:spPr/>
        <p:txBody>
          <a:bodyPr/>
          <a:lstStyle/>
          <a:p>
            <a:endParaRPr kumimoji="1" lang="en-US" altLang="ja-JP" dirty="0"/>
          </a:p>
          <a:p>
            <a:endParaRPr lang="en-US" altLang="ja-JP" dirty="0"/>
          </a:p>
          <a:p>
            <a:pPr marL="0" indent="0">
              <a:buNone/>
            </a:pPr>
            <a:endParaRPr lang="en-US" altLang="ja-JP" dirty="0"/>
          </a:p>
          <a:p>
            <a:pPr lvl="1">
              <a:buFont typeface="Wingdings" charset="2"/>
              <a:buChar char="Ø"/>
            </a:pPr>
            <a:r>
              <a:rPr kumimoji="1" lang="ja-JP" altLang="en-US" dirty="0">
                <a:latin typeface="ＭＳ Ｐゴシック"/>
                <a:ea typeface="ＭＳ Ｐゴシック"/>
                <a:cs typeface="ＭＳ Ｐゴシック"/>
              </a:rPr>
              <a:t>タイトル画面で、</a:t>
            </a:r>
            <a:r>
              <a:rPr kumimoji="1" lang="en-US" altLang="ja-JP" dirty="0">
                <a:latin typeface="ＭＳ Ｐゴシック"/>
                <a:ea typeface="ＭＳ Ｐゴシック"/>
                <a:cs typeface="ＭＳ Ｐゴシック"/>
              </a:rPr>
              <a:t>CPU</a:t>
            </a:r>
            <a:r>
              <a:rPr kumimoji="1" lang="ja-JP" altLang="en-US" dirty="0">
                <a:latin typeface="ＭＳ Ｐゴシック"/>
                <a:ea typeface="ＭＳ Ｐゴシック"/>
                <a:cs typeface="ＭＳ Ｐゴシック"/>
              </a:rPr>
              <a:t>対戦とオンライン対戦を選択する。</a:t>
            </a:r>
            <a:endParaRPr kumimoji="1" lang="en-US" altLang="ja-JP" dirty="0">
              <a:latin typeface="ＭＳ Ｐゴシック"/>
              <a:ea typeface="ＭＳ Ｐゴシック"/>
              <a:cs typeface="ＭＳ Ｐゴシック"/>
            </a:endParaRPr>
          </a:p>
          <a:p>
            <a:pPr lvl="1">
              <a:buFont typeface="Wingdings" charset="2"/>
              <a:buChar char="Ø"/>
            </a:pPr>
            <a:r>
              <a:rPr kumimoji="1" lang="en-US" altLang="ja-JP" dirty="0">
                <a:latin typeface="ＭＳ Ｐゴシック"/>
                <a:ea typeface="ＭＳ Ｐゴシック"/>
                <a:cs typeface="ＭＳ Ｐゴシック"/>
              </a:rPr>
              <a:t>CPU</a:t>
            </a:r>
            <a:r>
              <a:rPr kumimoji="1" lang="ja-JP" altLang="en-US" dirty="0">
                <a:latin typeface="ＭＳ Ｐゴシック"/>
                <a:ea typeface="ＭＳ Ｐゴシック"/>
                <a:cs typeface="ＭＳ Ｐゴシック"/>
              </a:rPr>
              <a:t>対戦を選択すると、相手や難易度を選択したのち、対局が開始する。</a:t>
            </a:r>
            <a:endParaRPr kumimoji="1" lang="en-US" altLang="ja-JP" dirty="0">
              <a:latin typeface="ＭＳ Ｐゴシック"/>
              <a:ea typeface="ＭＳ Ｐゴシック"/>
              <a:cs typeface="ＭＳ Ｐゴシック"/>
            </a:endParaRPr>
          </a:p>
          <a:p>
            <a:pPr lvl="1">
              <a:buFont typeface="Wingdings" charset="2"/>
              <a:buChar char="Ø"/>
            </a:pPr>
            <a:r>
              <a:rPr kumimoji="1" lang="en-US" altLang="ja-JP" dirty="0">
                <a:latin typeface="ＭＳ Ｐゴシック"/>
                <a:ea typeface="ＭＳ Ｐゴシック"/>
                <a:cs typeface="ＭＳ Ｐゴシック"/>
              </a:rPr>
              <a:t>CPU</a:t>
            </a:r>
            <a:r>
              <a:rPr lang="ja-JP" altLang="en-US" dirty="0">
                <a:latin typeface="ＭＳ Ｐゴシック"/>
                <a:ea typeface="ＭＳ Ｐゴシック"/>
                <a:cs typeface="ＭＳ Ｐゴシック"/>
              </a:rPr>
              <a:t>の</a:t>
            </a:r>
            <a:r>
              <a:rPr kumimoji="1" lang="ja-JP" altLang="en-US" dirty="0">
                <a:latin typeface="ＭＳ Ｐゴシック"/>
                <a:ea typeface="ＭＳ Ｐゴシック"/>
                <a:cs typeface="ＭＳ Ｐゴシック"/>
              </a:rPr>
              <a:t>アルゴリズムは次ページで説明</a:t>
            </a:r>
            <a:endParaRPr kumimoji="1" lang="en-US" altLang="ja-JP" dirty="0">
              <a:latin typeface="ＭＳ Ｐゴシック"/>
              <a:ea typeface="ＭＳ Ｐゴシック"/>
              <a:cs typeface="ＭＳ Ｐゴシック"/>
            </a:endParaRPr>
          </a:p>
          <a:p>
            <a:pPr lvl="1">
              <a:buFont typeface="Wingdings" charset="2"/>
              <a:buChar char="Ø"/>
            </a:pPr>
            <a:r>
              <a:rPr lang="ja-JP" altLang="en-US" dirty="0">
                <a:latin typeface="ＭＳ Ｐゴシック"/>
                <a:ea typeface="ＭＳ Ｐゴシック"/>
                <a:cs typeface="ＭＳ Ｐゴシック"/>
              </a:rPr>
              <a:t>オンライン対戦を選択すると、プレイヤがお互いにユーザ名を入力すると、その組で対局が開始する。</a:t>
            </a:r>
            <a:endParaRPr kumimoji="1" lang="en-US" altLang="ja-JP" dirty="0">
              <a:latin typeface="ＭＳ Ｐゴシック"/>
              <a:ea typeface="ＭＳ Ｐゴシック"/>
              <a:cs typeface="ＭＳ Ｐゴシック"/>
            </a:endParaRPr>
          </a:p>
          <a:p>
            <a:pPr>
              <a:buFont typeface="Wingdings" charset="2"/>
              <a:buChar char="Ø"/>
            </a:pPr>
            <a:endParaRPr kumimoji="1" lang="ja-JP" altLang="en-US" dirty="0">
              <a:latin typeface="ＭＳ Ｐゴシック"/>
              <a:ea typeface="ＭＳ Ｐゴシック"/>
              <a:cs typeface="ＭＳ Ｐゴシック"/>
            </a:endParaRPr>
          </a:p>
        </p:txBody>
      </p:sp>
    </p:spTree>
    <p:extLst>
      <p:ext uri="{BB962C8B-B14F-4D97-AF65-F5344CB8AC3E}">
        <p14:creationId xmlns:p14="http://schemas.microsoft.com/office/powerpoint/2010/main" val="21338340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3600" dirty="0"/>
              <a:t>CPU</a:t>
            </a:r>
            <a:r>
              <a:rPr kumimoji="1" lang="ja-JP" altLang="en-US" sz="3600" dirty="0"/>
              <a:t>のオセロアルゴリズム</a:t>
            </a:r>
          </a:p>
        </p:txBody>
      </p:sp>
      <p:sp>
        <p:nvSpPr>
          <p:cNvPr id="3" name="コンテンツ プレースホルダー 2"/>
          <p:cNvSpPr>
            <a:spLocks noGrp="1"/>
          </p:cNvSpPr>
          <p:nvPr>
            <p:ph sz="quarter" idx="1"/>
          </p:nvPr>
        </p:nvSpPr>
        <p:spPr/>
        <p:txBody>
          <a:bodyPr>
            <a:normAutofit/>
          </a:bodyPr>
          <a:lstStyle/>
          <a:p>
            <a:r>
              <a:rPr kumimoji="1" lang="ja-JP" altLang="en-US" dirty="0">
                <a:latin typeface="ＭＳ Ｐゴシック"/>
                <a:ea typeface="ＭＳ Ｐゴシック"/>
                <a:cs typeface="ＭＳ Ｐゴシック"/>
              </a:rPr>
              <a:t>ビームサーチ：幅優先探索</a:t>
            </a:r>
            <a:r>
              <a:rPr kumimoji="1" lang="en-US" altLang="ja-JP" dirty="0">
                <a:latin typeface="ＭＳ Ｐゴシック"/>
                <a:ea typeface="ＭＳ Ｐゴシック"/>
                <a:cs typeface="ＭＳ Ｐゴシック"/>
              </a:rPr>
              <a:t>(</a:t>
            </a:r>
            <a:r>
              <a:rPr kumimoji="1" lang="ja-JP" altLang="en-US" dirty="0">
                <a:latin typeface="ＭＳ Ｐゴシック"/>
                <a:ea typeface="ＭＳ Ｐゴシック"/>
                <a:cs typeface="ＭＳ Ｐゴシック"/>
              </a:rPr>
              <a:t>根に近いノードから順に探索</a:t>
            </a:r>
            <a:r>
              <a:rPr kumimoji="1" lang="en-US" altLang="ja-JP" dirty="0">
                <a:latin typeface="ＭＳ Ｐゴシック"/>
                <a:ea typeface="ＭＳ Ｐゴシック"/>
                <a:cs typeface="ＭＳ Ｐゴシック"/>
              </a:rPr>
              <a:t>)</a:t>
            </a:r>
            <a:r>
              <a:rPr kumimoji="1" lang="ja-JP" altLang="en-US" dirty="0">
                <a:latin typeface="ＭＳ Ｐゴシック"/>
                <a:ea typeface="ＭＳ Ｐゴシック"/>
                <a:cs typeface="ＭＳ Ｐゴシック"/>
              </a:rPr>
              <a:t>を行いつつ、評価値の高い</a:t>
            </a:r>
            <a:r>
              <a:rPr kumimoji="1" lang="en-US" altLang="ja-JP" dirty="0">
                <a:latin typeface="ＭＳ Ｐゴシック"/>
                <a:ea typeface="ＭＳ Ｐゴシック"/>
                <a:cs typeface="ＭＳ Ｐゴシック"/>
              </a:rPr>
              <a:t>k</a:t>
            </a:r>
            <a:r>
              <a:rPr kumimoji="1" lang="ja-JP" altLang="en-US" dirty="0">
                <a:latin typeface="ＭＳ Ｐゴシック"/>
                <a:ea typeface="ＭＳ Ｐゴシック"/>
                <a:cs typeface="ＭＳ Ｐゴシック"/>
              </a:rPr>
              <a:t>個のノードを保持し、</a:t>
            </a:r>
            <a:r>
              <a:rPr kumimoji="1" lang="en-US" altLang="ja-JP" dirty="0">
                <a:latin typeface="ＭＳ Ｐゴシック"/>
                <a:ea typeface="ＭＳ Ｐゴシック"/>
                <a:cs typeface="ＭＳ Ｐゴシック"/>
              </a:rPr>
              <a:t>k</a:t>
            </a:r>
            <a:r>
              <a:rPr kumimoji="1" lang="ja-JP" altLang="en-US" dirty="0">
                <a:latin typeface="ＭＳ Ｐゴシック"/>
                <a:ea typeface="ＭＳ Ｐゴシック"/>
                <a:cs typeface="ＭＳ Ｐゴシック"/>
              </a:rPr>
              <a:t>個よりノードの個数が増えたら評価値の低い枝を切り落とす。</a:t>
            </a:r>
            <a:r>
              <a:rPr lang="en-US" altLang="ja-JP" dirty="0">
                <a:latin typeface="ＭＳ Ｐゴシック"/>
                <a:ea typeface="ＭＳ Ｐゴシック"/>
                <a:cs typeface="ＭＳ Ｐゴシック"/>
              </a:rPr>
              <a:t>	</a:t>
            </a:r>
          </a:p>
          <a:p>
            <a:pPr marL="0" indent="0">
              <a:buNone/>
            </a:pPr>
            <a:r>
              <a:rPr lang="en-US" altLang="ja-JP" sz="2400" dirty="0">
                <a:latin typeface="ＭＳ Ｐゴシック"/>
                <a:ea typeface="ＭＳ Ｐゴシック"/>
                <a:cs typeface="ＭＳ Ｐゴシック"/>
              </a:rPr>
              <a:t>	k</a:t>
            </a:r>
            <a:r>
              <a:rPr lang="ja-JP" altLang="en-US" sz="2400" dirty="0">
                <a:latin typeface="ＭＳ Ｐゴシック"/>
                <a:ea typeface="ＭＳ Ｐゴシック"/>
                <a:cs typeface="ＭＳ Ｐゴシック"/>
              </a:rPr>
              <a:t>・・・ビーム幅</a:t>
            </a:r>
            <a:endParaRPr lang="en-US" altLang="ja-JP" sz="2400" dirty="0">
              <a:latin typeface="ＭＳ Ｐゴシック"/>
              <a:ea typeface="ＭＳ Ｐゴシック"/>
              <a:cs typeface="ＭＳ Ｐゴシック"/>
            </a:endParaRPr>
          </a:p>
          <a:p>
            <a:pPr marL="0" indent="0">
              <a:buNone/>
            </a:pPr>
            <a:endParaRPr lang="en-US" altLang="ja-JP" dirty="0">
              <a:latin typeface="ＭＳ Ｐゴシック"/>
              <a:ea typeface="ＭＳ Ｐゴシック"/>
              <a:cs typeface="ＭＳ Ｐゴシック"/>
            </a:endParaRPr>
          </a:p>
          <a:p>
            <a:r>
              <a:rPr lang="ja-JP" altLang="en-US" dirty="0">
                <a:latin typeface="ＭＳ Ｐゴシック"/>
                <a:ea typeface="ＭＳ Ｐゴシック"/>
                <a:cs typeface="ＭＳ Ｐゴシック"/>
              </a:rPr>
              <a:t>ミニマックス</a:t>
            </a:r>
            <a:r>
              <a:rPr kumimoji="1" lang="ja-JP" altLang="en-US" dirty="0">
                <a:latin typeface="ＭＳ Ｐゴシック"/>
                <a:ea typeface="ＭＳ Ｐゴシック"/>
                <a:cs typeface="ＭＳ Ｐゴシック"/>
              </a:rPr>
              <a:t>法：探索木を有限の</a:t>
            </a:r>
            <a:r>
              <a:rPr lang="ja-JP" altLang="en-US" dirty="0">
                <a:latin typeface="ＭＳ Ｐゴシック"/>
                <a:ea typeface="ＭＳ Ｐゴシック"/>
                <a:cs typeface="ＭＳ Ｐゴシック"/>
              </a:rPr>
              <a:t>深さ</a:t>
            </a:r>
            <a:r>
              <a:rPr kumimoji="1" lang="ja-JP" altLang="en-US" dirty="0">
                <a:latin typeface="ＭＳ Ｐゴシック"/>
                <a:ea typeface="ＭＳ Ｐゴシック"/>
                <a:cs typeface="ＭＳ Ｐゴシック"/>
              </a:rPr>
              <a:t>だけ先読みし、自分は各局面で評価値が最大となり、相手は最小となるように</a:t>
            </a:r>
            <a:r>
              <a:rPr lang="ja-JP" altLang="en-US" dirty="0">
                <a:latin typeface="ＭＳ Ｐゴシック"/>
                <a:ea typeface="ＭＳ Ｐゴシック"/>
                <a:cs typeface="ＭＳ Ｐゴシック"/>
              </a:rPr>
              <a:t>手を選ぶ。</a:t>
            </a:r>
            <a:endParaRPr kumimoji="1" lang="ja-JP" altLang="en-US" dirty="0">
              <a:latin typeface="ＭＳ Ｐゴシック"/>
              <a:ea typeface="ＭＳ Ｐゴシック"/>
              <a:cs typeface="ＭＳ Ｐゴシック"/>
            </a:endParaRPr>
          </a:p>
        </p:txBody>
      </p:sp>
      <p:pic>
        <p:nvPicPr>
          <p:cNvPr id="4" name="図 3"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5" name="テキスト ボックス 4"/>
          <p:cNvSpPr txBox="1"/>
          <p:nvPr/>
        </p:nvSpPr>
        <p:spPr>
          <a:xfrm>
            <a:off x="1355195" y="3630052"/>
            <a:ext cx="7450477" cy="646331"/>
          </a:xfrm>
          <a:prstGeom prst="rect">
            <a:avLst/>
          </a:prstGeom>
          <a:noFill/>
        </p:spPr>
        <p:txBody>
          <a:bodyPr wrap="none" rtlCol="0">
            <a:spAutoFit/>
          </a:bodyPr>
          <a:lstStyle/>
          <a:p>
            <a:r>
              <a:rPr kumimoji="1" lang="ja-JP" altLang="en-US" dirty="0">
                <a:latin typeface="+mj-ea"/>
                <a:ea typeface="+mj-ea"/>
              </a:rPr>
              <a:t>参考：</a:t>
            </a:r>
            <a:r>
              <a:rPr kumimoji="1" lang="en-US" altLang="ja-JP" dirty="0">
                <a:latin typeface="+mj-ea"/>
                <a:ea typeface="+mj-ea"/>
              </a:rPr>
              <a:t>Qiita - </a:t>
            </a:r>
            <a:r>
              <a:rPr kumimoji="1" lang="ja-JP" altLang="en-US" dirty="0">
                <a:latin typeface="+mj-ea"/>
                <a:ea typeface="+mj-ea"/>
              </a:rPr>
              <a:t>幅優先探索とビームサーチで</a:t>
            </a:r>
            <a:r>
              <a:rPr kumimoji="1" lang="en-US" altLang="ja-JP" dirty="0">
                <a:latin typeface="+mj-ea"/>
                <a:ea typeface="+mj-ea"/>
              </a:rPr>
              <a:t>Water Jug Problem</a:t>
            </a:r>
            <a:r>
              <a:rPr kumimoji="1" lang="ja-JP" altLang="en-US" dirty="0">
                <a:latin typeface="+mj-ea"/>
                <a:ea typeface="+mj-ea"/>
              </a:rPr>
              <a:t>を解いてみた</a:t>
            </a:r>
            <a:endParaRPr kumimoji="1" lang="en-US" altLang="ja-JP" dirty="0">
              <a:latin typeface="+mj-ea"/>
              <a:ea typeface="+mj-ea"/>
            </a:endParaRPr>
          </a:p>
          <a:p>
            <a:r>
              <a:rPr kumimoji="1" lang="en-US" altLang="ja-JP" dirty="0" smtClean="0">
                <a:latin typeface="+mj-ea"/>
                <a:ea typeface="+mj-ea"/>
              </a:rPr>
              <a:t>(</a:t>
            </a:r>
            <a:r>
              <a:rPr kumimoji="1" lang="en-US" altLang="ja-JP" dirty="0" smtClean="0">
                <a:latin typeface="+mj-ea"/>
                <a:ea typeface="+mj-ea"/>
              </a:rPr>
              <a:t> </a:t>
            </a:r>
            <a:r>
              <a:rPr kumimoji="1" lang="en-US" altLang="ja-JP" dirty="0">
                <a:latin typeface="+mj-ea"/>
                <a:ea typeface="+mj-ea"/>
                <a:hlinkClick r:id="rId4"/>
              </a:rPr>
              <a:t>http://qiita.com/NotFounds/items/4707bacd5934f6191c9d</a:t>
            </a:r>
            <a:r>
              <a:rPr kumimoji="1" lang="en-US" altLang="ja-JP" dirty="0">
                <a:latin typeface="+mj-ea"/>
                <a:ea typeface="+mj-ea"/>
              </a:rPr>
              <a:t> </a:t>
            </a:r>
            <a:r>
              <a:rPr kumimoji="1" lang="en-US" altLang="ja-JP" dirty="0" smtClean="0">
                <a:latin typeface="+mj-ea"/>
                <a:ea typeface="+mj-ea"/>
              </a:rPr>
              <a:t>)</a:t>
            </a:r>
            <a:endParaRPr kumimoji="1" lang="ja-JP" altLang="en-US" dirty="0">
              <a:latin typeface="+mj-ea"/>
              <a:ea typeface="+mj-ea"/>
            </a:endParaRPr>
          </a:p>
        </p:txBody>
      </p:sp>
      <p:sp>
        <p:nvSpPr>
          <p:cNvPr id="7" name="テキスト ボックス 6"/>
          <p:cNvSpPr txBox="1"/>
          <p:nvPr/>
        </p:nvSpPr>
        <p:spPr>
          <a:xfrm>
            <a:off x="1355195" y="5561959"/>
            <a:ext cx="4494176" cy="369332"/>
          </a:xfrm>
          <a:prstGeom prst="rect">
            <a:avLst/>
          </a:prstGeom>
          <a:noFill/>
        </p:spPr>
        <p:txBody>
          <a:bodyPr wrap="none" rtlCol="0">
            <a:spAutoFit/>
          </a:bodyPr>
          <a:lstStyle/>
          <a:p>
            <a:r>
              <a:rPr kumimoji="1" lang="ja-JP" altLang="en-US" dirty="0">
                <a:latin typeface="+mj-ea"/>
                <a:ea typeface="+mj-ea"/>
              </a:rPr>
              <a:t>参考：講義「人工知能」第４回講義資料　</a:t>
            </a:r>
            <a:r>
              <a:rPr kumimoji="1" lang="en-US" altLang="ja-JP" dirty="0">
                <a:latin typeface="+mj-ea"/>
                <a:ea typeface="+mj-ea"/>
              </a:rPr>
              <a:t>p.10</a:t>
            </a:r>
            <a:endParaRPr kumimoji="1" lang="ja-JP" altLang="en-US" dirty="0">
              <a:latin typeface="+mj-ea"/>
              <a:ea typeface="+mj-ea"/>
            </a:endParaRPr>
          </a:p>
        </p:txBody>
      </p:sp>
    </p:spTree>
    <p:extLst>
      <p:ext uri="{BB962C8B-B14F-4D97-AF65-F5344CB8AC3E}">
        <p14:creationId xmlns:p14="http://schemas.microsoft.com/office/powerpoint/2010/main" val="32633777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3600" dirty="0"/>
              <a:t>CPU</a:t>
            </a:r>
            <a:r>
              <a:rPr kumimoji="1" lang="ja-JP" altLang="en-US" sz="3600" dirty="0"/>
              <a:t>のオセロアルゴリズム</a:t>
            </a:r>
          </a:p>
        </p:txBody>
      </p:sp>
      <p:sp>
        <p:nvSpPr>
          <p:cNvPr id="3" name="コンテンツ プレースホルダー 2"/>
          <p:cNvSpPr>
            <a:spLocks noGrp="1"/>
          </p:cNvSpPr>
          <p:nvPr>
            <p:ph sz="quarter" idx="1"/>
          </p:nvPr>
        </p:nvSpPr>
        <p:spPr>
          <a:xfrm>
            <a:off x="301751" y="1527048"/>
            <a:ext cx="8842249" cy="4572000"/>
          </a:xfrm>
        </p:spPr>
        <p:txBody>
          <a:bodyPr/>
          <a:lstStyle/>
          <a:p>
            <a:r>
              <a:rPr lang="ja-JP" altLang="en-US" dirty="0">
                <a:latin typeface="ＭＳ Ｐゴシック"/>
                <a:ea typeface="ＭＳ Ｐゴシック"/>
                <a:cs typeface="ＭＳ Ｐゴシック"/>
              </a:rPr>
              <a:t>各</a:t>
            </a:r>
            <a:r>
              <a:rPr lang="en-US" altLang="ja-JP" dirty="0">
                <a:latin typeface="ＭＳ Ｐゴシック"/>
                <a:ea typeface="ＭＳ Ｐゴシック"/>
                <a:cs typeface="ＭＳ Ｐゴシック"/>
              </a:rPr>
              <a:t>AI</a:t>
            </a:r>
            <a:r>
              <a:rPr lang="ja-JP" altLang="en-US" dirty="0">
                <a:latin typeface="ＭＳ Ｐゴシック"/>
                <a:ea typeface="ＭＳ Ｐゴシック"/>
                <a:cs typeface="ＭＳ Ｐゴシック"/>
              </a:rPr>
              <a:t>の探索アルゴリズム</a:t>
            </a:r>
            <a:endParaRPr lang="en-US" altLang="ja-JP" dirty="0">
              <a:latin typeface="ＭＳ Ｐゴシック"/>
              <a:ea typeface="ＭＳ Ｐゴシック"/>
              <a:cs typeface="ＭＳ Ｐゴシック"/>
            </a:endParaRPr>
          </a:p>
          <a:p>
            <a:pPr lvl="1"/>
            <a:r>
              <a:rPr lang="ja-JP" altLang="ja-JP" dirty="0">
                <a:solidFill>
                  <a:schemeClr val="tx1">
                    <a:lumMod val="65000"/>
                    <a:lumOff val="35000"/>
                  </a:schemeClr>
                </a:solidFill>
                <a:latin typeface="ＭＳ Ｐゴシック"/>
                <a:ea typeface="ＭＳ Ｐゴシック"/>
                <a:cs typeface="ＭＳ Ｐゴシック"/>
              </a:rPr>
              <a:t>A</a:t>
            </a:r>
            <a:r>
              <a:rPr lang="en-US" altLang="ja-JP" dirty="0">
                <a:solidFill>
                  <a:schemeClr val="tx1">
                    <a:lumMod val="65000"/>
                    <a:lumOff val="35000"/>
                  </a:schemeClr>
                </a:solidFill>
                <a:latin typeface="ＭＳ Ｐゴシック"/>
                <a:ea typeface="ＭＳ Ｐゴシック"/>
                <a:cs typeface="ＭＳ Ｐゴシック"/>
              </a:rPr>
              <a:t>I</a:t>
            </a:r>
            <a:r>
              <a:rPr kumimoji="1" lang="en-US" altLang="ja-JP" dirty="0">
                <a:solidFill>
                  <a:schemeClr val="tx1">
                    <a:lumMod val="65000"/>
                    <a:lumOff val="35000"/>
                  </a:schemeClr>
                </a:solidFill>
                <a:latin typeface="ＭＳ Ｐゴシック"/>
                <a:ea typeface="ＭＳ Ｐゴシック"/>
                <a:cs typeface="ＭＳ Ｐゴシック"/>
              </a:rPr>
              <a:t> </a:t>
            </a:r>
            <a:r>
              <a:rPr kumimoji="1" lang="mr-IN" altLang="ja-JP" dirty="0">
                <a:solidFill>
                  <a:schemeClr val="tx1">
                    <a:lumMod val="65000"/>
                    <a:lumOff val="35000"/>
                  </a:schemeClr>
                </a:solidFill>
                <a:latin typeface="ＭＳ Ｐゴシック"/>
                <a:ea typeface="ＭＳ Ｐゴシック"/>
                <a:cs typeface="ＭＳ Ｐゴシック"/>
              </a:rPr>
              <a:t>–</a:t>
            </a:r>
            <a:r>
              <a:rPr kumimoji="1" lang="en-US" altLang="ja-JP" dirty="0">
                <a:solidFill>
                  <a:schemeClr val="tx1">
                    <a:lumMod val="65000"/>
                    <a:lumOff val="35000"/>
                  </a:schemeClr>
                </a:solidFill>
                <a:latin typeface="ＭＳ Ｐゴシック"/>
                <a:ea typeface="ＭＳ Ｐゴシック"/>
                <a:cs typeface="ＭＳ Ｐゴシック"/>
              </a:rPr>
              <a:t> α	: </a:t>
            </a:r>
            <a:r>
              <a:rPr kumimoji="1" lang="ja-JP" altLang="en-US" dirty="0">
                <a:solidFill>
                  <a:schemeClr val="tx1">
                    <a:lumMod val="65000"/>
                    <a:lumOff val="35000"/>
                  </a:schemeClr>
                </a:solidFill>
                <a:latin typeface="ＭＳ Ｐゴシック"/>
                <a:ea typeface="ＭＳ Ｐゴシック"/>
                <a:cs typeface="ＭＳ Ｐゴシック"/>
              </a:rPr>
              <a:t>常に多く石を取れるように行動（ビームサーチ利用）</a:t>
            </a:r>
            <a:endParaRPr kumimoji="1" lang="en-US" altLang="ja-JP" dirty="0">
              <a:solidFill>
                <a:schemeClr val="tx1">
                  <a:lumMod val="65000"/>
                  <a:lumOff val="35000"/>
                </a:schemeClr>
              </a:solidFill>
              <a:latin typeface="ＭＳ Ｐゴシック"/>
              <a:ea typeface="ＭＳ Ｐゴシック"/>
              <a:cs typeface="ＭＳ Ｐゴシック"/>
            </a:endParaRPr>
          </a:p>
          <a:p>
            <a:pPr lvl="1"/>
            <a:endParaRPr kumimoji="1" lang="en-US" altLang="ja-JP" dirty="0">
              <a:solidFill>
                <a:schemeClr val="tx1">
                  <a:lumMod val="65000"/>
                  <a:lumOff val="35000"/>
                </a:schemeClr>
              </a:solidFill>
              <a:latin typeface="ＭＳ Ｐゴシック"/>
              <a:ea typeface="ＭＳ Ｐゴシック"/>
              <a:cs typeface="ＭＳ Ｐゴシック"/>
            </a:endParaRPr>
          </a:p>
          <a:p>
            <a:pPr lvl="1"/>
            <a:r>
              <a:rPr lang="ja-JP" altLang="ja-JP" dirty="0">
                <a:solidFill>
                  <a:schemeClr val="tx1">
                    <a:lumMod val="65000"/>
                    <a:lumOff val="35000"/>
                  </a:schemeClr>
                </a:solidFill>
                <a:latin typeface="ＭＳ Ｐゴシック"/>
                <a:ea typeface="ＭＳ Ｐゴシック"/>
                <a:cs typeface="ＭＳ Ｐゴシック"/>
              </a:rPr>
              <a:t>A</a:t>
            </a:r>
            <a:r>
              <a:rPr lang="en-US" altLang="ja-JP" dirty="0">
                <a:solidFill>
                  <a:schemeClr val="tx1">
                    <a:lumMod val="65000"/>
                    <a:lumOff val="35000"/>
                  </a:schemeClr>
                </a:solidFill>
                <a:latin typeface="ＭＳ Ｐゴシック"/>
                <a:ea typeface="ＭＳ Ｐゴシック"/>
                <a:cs typeface="ＭＳ Ｐゴシック"/>
              </a:rPr>
              <a:t>I </a:t>
            </a:r>
            <a:r>
              <a:rPr lang="mr-IN" altLang="ja-JP" dirty="0">
                <a:solidFill>
                  <a:schemeClr val="tx1">
                    <a:lumMod val="65000"/>
                    <a:lumOff val="35000"/>
                  </a:schemeClr>
                </a:solidFill>
                <a:latin typeface="ＭＳ Ｐゴシック"/>
                <a:ea typeface="ＭＳ Ｐゴシック"/>
                <a:cs typeface="ＭＳ Ｐゴシック"/>
              </a:rPr>
              <a:t>–</a:t>
            </a:r>
            <a:r>
              <a:rPr lang="en-US" altLang="ja-JP" dirty="0">
                <a:solidFill>
                  <a:schemeClr val="tx1">
                    <a:lumMod val="65000"/>
                    <a:lumOff val="35000"/>
                  </a:schemeClr>
                </a:solidFill>
                <a:latin typeface="ＭＳ Ｐゴシック"/>
                <a:ea typeface="ＭＳ Ｐゴシック"/>
                <a:cs typeface="ＭＳ Ｐゴシック"/>
              </a:rPr>
              <a:t> β	: </a:t>
            </a:r>
            <a:r>
              <a:rPr lang="ja-JP" altLang="en-US" dirty="0">
                <a:solidFill>
                  <a:schemeClr val="tx1">
                    <a:lumMod val="65000"/>
                    <a:lumOff val="35000"/>
                  </a:schemeClr>
                </a:solidFill>
                <a:latin typeface="ＭＳ Ｐゴシック"/>
                <a:ea typeface="ＭＳ Ｐゴシック"/>
                <a:cs typeface="ＭＳ Ｐゴシック"/>
              </a:rPr>
              <a:t>ビームサーチとミニマックス法を使用</a:t>
            </a:r>
            <a:endParaRPr lang="en-US" altLang="ja-JP" dirty="0">
              <a:solidFill>
                <a:schemeClr val="tx1">
                  <a:lumMod val="65000"/>
                  <a:lumOff val="35000"/>
                </a:schemeClr>
              </a:solidFill>
              <a:latin typeface="ＭＳ Ｐゴシック"/>
              <a:ea typeface="ＭＳ Ｐゴシック"/>
              <a:cs typeface="ＭＳ Ｐゴシック"/>
            </a:endParaRPr>
          </a:p>
          <a:p>
            <a:pPr lvl="1"/>
            <a:endParaRPr kumimoji="1" lang="en-US" altLang="ja-JP" dirty="0">
              <a:solidFill>
                <a:schemeClr val="tx1">
                  <a:lumMod val="65000"/>
                  <a:lumOff val="35000"/>
                </a:schemeClr>
              </a:solidFill>
              <a:latin typeface="ＭＳ Ｐゴシック"/>
              <a:ea typeface="ＭＳ Ｐゴシック"/>
              <a:cs typeface="ＭＳ Ｐゴシック"/>
            </a:endParaRPr>
          </a:p>
          <a:p>
            <a:pPr lvl="1"/>
            <a:r>
              <a:rPr lang="ja-JP" altLang="ja-JP" dirty="0">
                <a:solidFill>
                  <a:schemeClr val="tx1">
                    <a:lumMod val="65000"/>
                    <a:lumOff val="35000"/>
                  </a:schemeClr>
                </a:solidFill>
                <a:latin typeface="ＭＳ Ｐゴシック"/>
                <a:ea typeface="ＭＳ Ｐゴシック"/>
                <a:cs typeface="ＭＳ Ｐゴシック"/>
              </a:rPr>
              <a:t>A</a:t>
            </a:r>
            <a:r>
              <a:rPr lang="en-US" altLang="ja-JP" dirty="0">
                <a:solidFill>
                  <a:schemeClr val="tx1">
                    <a:lumMod val="65000"/>
                    <a:lumOff val="35000"/>
                  </a:schemeClr>
                </a:solidFill>
                <a:latin typeface="ＭＳ Ｐゴシック"/>
                <a:ea typeface="ＭＳ Ｐゴシック"/>
                <a:cs typeface="ＭＳ Ｐゴシック"/>
              </a:rPr>
              <a:t>I </a:t>
            </a:r>
            <a:r>
              <a:rPr lang="mr-IN" altLang="ja-JP" dirty="0">
                <a:solidFill>
                  <a:schemeClr val="tx1">
                    <a:lumMod val="65000"/>
                    <a:lumOff val="35000"/>
                  </a:schemeClr>
                </a:solidFill>
                <a:latin typeface="ＭＳ Ｐゴシック"/>
                <a:ea typeface="ＭＳ Ｐゴシック"/>
                <a:cs typeface="ＭＳ Ｐゴシック"/>
              </a:rPr>
              <a:t>–</a:t>
            </a:r>
            <a:r>
              <a:rPr lang="en-US" altLang="ja-JP" dirty="0">
                <a:solidFill>
                  <a:schemeClr val="tx1">
                    <a:lumMod val="65000"/>
                    <a:lumOff val="35000"/>
                  </a:schemeClr>
                </a:solidFill>
                <a:latin typeface="ＭＳ Ｐゴシック"/>
                <a:ea typeface="ＭＳ Ｐゴシック"/>
                <a:cs typeface="ＭＳ Ｐゴシック"/>
              </a:rPr>
              <a:t> γ	: </a:t>
            </a:r>
            <a:r>
              <a:rPr lang="ja-JP" altLang="en-US" dirty="0">
                <a:solidFill>
                  <a:schemeClr val="tx1">
                    <a:lumMod val="65000"/>
                    <a:lumOff val="35000"/>
                  </a:schemeClr>
                </a:solidFill>
                <a:latin typeface="ＭＳ Ｐゴシック"/>
                <a:ea typeface="ＭＳ Ｐゴシック"/>
                <a:cs typeface="ＭＳ Ｐゴシック"/>
              </a:rPr>
              <a:t>ミニマックス法のみを使用</a:t>
            </a:r>
            <a:endParaRPr lang="en-US" altLang="ja-JP" dirty="0">
              <a:solidFill>
                <a:schemeClr val="tx1">
                  <a:lumMod val="65000"/>
                  <a:lumOff val="35000"/>
                </a:schemeClr>
              </a:solidFill>
              <a:latin typeface="ＭＳ Ｐゴシック"/>
              <a:ea typeface="ＭＳ Ｐゴシック"/>
              <a:cs typeface="ＭＳ Ｐゴシック"/>
            </a:endParaRPr>
          </a:p>
          <a:p>
            <a:pPr lvl="1"/>
            <a:endParaRPr lang="en-US" altLang="ja-JP" dirty="0">
              <a:solidFill>
                <a:schemeClr val="tx1">
                  <a:lumMod val="65000"/>
                  <a:lumOff val="35000"/>
                </a:schemeClr>
              </a:solidFill>
              <a:latin typeface="ＭＳ Ｐゴシック"/>
              <a:ea typeface="ＭＳ Ｐゴシック"/>
              <a:cs typeface="ＭＳ Ｐゴシック"/>
            </a:endParaRPr>
          </a:p>
          <a:p>
            <a:pPr lvl="1"/>
            <a:r>
              <a:rPr lang="ja-JP" altLang="ja-JP" dirty="0">
                <a:solidFill>
                  <a:schemeClr val="tx1">
                    <a:lumMod val="65000"/>
                    <a:lumOff val="35000"/>
                  </a:schemeClr>
                </a:solidFill>
                <a:latin typeface="ＭＳ Ｐゴシック"/>
                <a:ea typeface="ＭＳ Ｐゴシック"/>
                <a:cs typeface="ＭＳ Ｐゴシック"/>
              </a:rPr>
              <a:t>A</a:t>
            </a:r>
            <a:r>
              <a:rPr lang="en-US" altLang="ja-JP" dirty="0">
                <a:solidFill>
                  <a:schemeClr val="tx1">
                    <a:lumMod val="65000"/>
                    <a:lumOff val="35000"/>
                  </a:schemeClr>
                </a:solidFill>
                <a:latin typeface="ＭＳ Ｐゴシック"/>
                <a:ea typeface="ＭＳ Ｐゴシック"/>
                <a:cs typeface="ＭＳ Ｐゴシック"/>
              </a:rPr>
              <a:t>I </a:t>
            </a:r>
            <a:r>
              <a:rPr lang="mr-IN" altLang="ja-JP" dirty="0">
                <a:solidFill>
                  <a:schemeClr val="tx1">
                    <a:lumMod val="65000"/>
                    <a:lumOff val="35000"/>
                  </a:schemeClr>
                </a:solidFill>
                <a:latin typeface="ＭＳ Ｐゴシック"/>
                <a:ea typeface="ＭＳ Ｐゴシック"/>
                <a:cs typeface="ＭＳ Ｐゴシック"/>
              </a:rPr>
              <a:t>–</a:t>
            </a:r>
            <a:r>
              <a:rPr lang="en-US" altLang="ja-JP" dirty="0">
                <a:solidFill>
                  <a:schemeClr val="tx1">
                    <a:lumMod val="65000"/>
                    <a:lumOff val="35000"/>
                  </a:schemeClr>
                </a:solidFill>
                <a:latin typeface="ＭＳ Ｐゴシック"/>
                <a:ea typeface="ＭＳ Ｐゴシック"/>
                <a:cs typeface="ＭＳ Ｐゴシック"/>
              </a:rPr>
              <a:t> ω	: </a:t>
            </a:r>
            <a:r>
              <a:rPr lang="ja-JP" altLang="en-US" dirty="0">
                <a:solidFill>
                  <a:schemeClr val="tx1">
                    <a:lumMod val="65000"/>
                    <a:lumOff val="35000"/>
                  </a:schemeClr>
                </a:solidFill>
                <a:latin typeface="ＭＳ Ｐゴシック"/>
                <a:ea typeface="ＭＳ Ｐゴシック"/>
                <a:cs typeface="ＭＳ Ｐゴシック"/>
              </a:rPr>
              <a:t>ミニマックス法</a:t>
            </a:r>
            <a:r>
              <a:rPr lang="en-US" altLang="ja-JP" dirty="0">
                <a:solidFill>
                  <a:schemeClr val="tx1">
                    <a:lumMod val="65000"/>
                    <a:lumOff val="35000"/>
                  </a:schemeClr>
                </a:solidFill>
                <a:latin typeface="ＭＳ Ｐゴシック"/>
                <a:ea typeface="ＭＳ Ｐゴシック"/>
                <a:cs typeface="ＭＳ Ｐゴシック"/>
              </a:rPr>
              <a:t>→</a:t>
            </a:r>
            <a:r>
              <a:rPr lang="ja-JP" altLang="en-US" dirty="0">
                <a:solidFill>
                  <a:schemeClr val="tx1">
                    <a:lumMod val="65000"/>
                    <a:lumOff val="35000"/>
                  </a:schemeClr>
                </a:solidFill>
                <a:latin typeface="ＭＳ Ｐゴシック"/>
                <a:ea typeface="ＭＳ Ｐゴシック"/>
                <a:cs typeface="ＭＳ Ｐゴシック"/>
              </a:rPr>
              <a:t>終盤は全探索（もちろん全探索が最強）</a:t>
            </a:r>
            <a:endParaRPr lang="en-US" altLang="ja-JP" dirty="0">
              <a:solidFill>
                <a:schemeClr val="tx1">
                  <a:lumMod val="65000"/>
                  <a:lumOff val="35000"/>
                </a:schemeClr>
              </a:solidFill>
              <a:latin typeface="ＭＳ Ｐゴシック"/>
              <a:ea typeface="ＭＳ Ｐゴシック"/>
              <a:cs typeface="ＭＳ Ｐゴシック"/>
            </a:endParaRPr>
          </a:p>
          <a:p>
            <a:pPr marL="1737360" lvl="6" indent="0">
              <a:buNone/>
            </a:pPr>
            <a:endParaRPr lang="en-US" altLang="ja-JP" dirty="0">
              <a:solidFill>
                <a:schemeClr val="tx1">
                  <a:lumMod val="65000"/>
                  <a:lumOff val="35000"/>
                </a:schemeClr>
              </a:solidFill>
              <a:latin typeface="ＭＳ Ｐゴシック"/>
              <a:ea typeface="ＭＳ Ｐゴシック"/>
              <a:cs typeface="ＭＳ Ｐゴシック"/>
            </a:endParaRPr>
          </a:p>
          <a:p>
            <a:pPr marL="1737360" lvl="6" indent="0">
              <a:buNone/>
            </a:pPr>
            <a:r>
              <a:rPr lang="en-US" altLang="ja-JP" dirty="0">
                <a:solidFill>
                  <a:schemeClr val="tx1">
                    <a:lumMod val="65000"/>
                    <a:lumOff val="35000"/>
                  </a:schemeClr>
                </a:solidFill>
                <a:latin typeface="ＭＳ Ｐゴシック"/>
                <a:ea typeface="ＭＳ Ｐゴシック"/>
                <a:cs typeface="ＭＳ Ｐゴシック"/>
              </a:rPr>
              <a:t>※</a:t>
            </a:r>
            <a:r>
              <a:rPr lang="ja-JP" altLang="en-US" dirty="0">
                <a:solidFill>
                  <a:schemeClr val="tx1">
                    <a:lumMod val="65000"/>
                    <a:lumOff val="35000"/>
                  </a:schemeClr>
                </a:solidFill>
                <a:latin typeface="ＭＳ Ｐゴシック"/>
                <a:ea typeface="ＭＳ Ｐゴシック"/>
                <a:cs typeface="ＭＳ Ｐゴシック"/>
              </a:rPr>
              <a:t>ミニマックス法では</a:t>
            </a:r>
            <a:r>
              <a:rPr lang="en-US" altLang="ja-JP" dirty="0">
                <a:solidFill>
                  <a:schemeClr val="tx1">
                    <a:lumMod val="65000"/>
                    <a:lumOff val="35000"/>
                  </a:schemeClr>
                </a:solidFill>
                <a:latin typeface="ＭＳ Ｐゴシック"/>
                <a:ea typeface="ＭＳ Ｐゴシック"/>
                <a:cs typeface="ＭＳ Ｐゴシック"/>
              </a:rPr>
              <a:t>αβ</a:t>
            </a:r>
            <a:r>
              <a:rPr lang="ja-JP" altLang="en-US" dirty="0">
                <a:solidFill>
                  <a:schemeClr val="tx1">
                    <a:lumMod val="65000"/>
                    <a:lumOff val="35000"/>
                  </a:schemeClr>
                </a:solidFill>
                <a:latin typeface="ＭＳ Ｐゴシック"/>
                <a:ea typeface="ＭＳ Ｐゴシック"/>
                <a:cs typeface="ＭＳ Ｐゴシック"/>
              </a:rPr>
              <a:t>法を利用した枝刈りで効率の良い探索を実現</a:t>
            </a:r>
            <a:endParaRPr kumimoji="1" lang="ja-JP" altLang="en-US" dirty="0">
              <a:solidFill>
                <a:schemeClr val="tx1">
                  <a:lumMod val="65000"/>
                  <a:lumOff val="35000"/>
                </a:schemeClr>
              </a:solidFill>
              <a:latin typeface="ＭＳ Ｐゴシック"/>
              <a:ea typeface="ＭＳ Ｐゴシック"/>
              <a:cs typeface="ＭＳ Ｐゴシック"/>
            </a:endParaRPr>
          </a:p>
        </p:txBody>
      </p:sp>
      <p:pic>
        <p:nvPicPr>
          <p:cNvPr id="4" name="図 3" descr="treas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Tree>
    <p:extLst>
      <p:ext uri="{BB962C8B-B14F-4D97-AF65-F5344CB8AC3E}">
        <p14:creationId xmlns:p14="http://schemas.microsoft.com/office/powerpoint/2010/main" val="353988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難易度の分け方</a:t>
            </a:r>
          </a:p>
        </p:txBody>
      </p:sp>
      <p:sp>
        <p:nvSpPr>
          <p:cNvPr id="3" name="コンテンツ プレースホルダー 2"/>
          <p:cNvSpPr>
            <a:spLocks noGrp="1"/>
          </p:cNvSpPr>
          <p:nvPr>
            <p:ph sz="quarter" idx="1"/>
          </p:nvPr>
        </p:nvSpPr>
        <p:spPr/>
        <p:txBody>
          <a:bodyPr>
            <a:normAutofit lnSpcReduction="10000"/>
          </a:bodyPr>
          <a:lstStyle/>
          <a:p>
            <a:r>
              <a:rPr lang="ja-JP" altLang="en-US" dirty="0">
                <a:latin typeface="+mj-ea"/>
                <a:ea typeface="+mj-ea"/>
              </a:rPr>
              <a:t>探索の深さの変更</a:t>
            </a:r>
            <a:r>
              <a:rPr lang="en-US" altLang="ja-JP" dirty="0">
                <a:latin typeface="+mj-ea"/>
                <a:ea typeface="+mj-ea"/>
              </a:rPr>
              <a:t>(2 &lt; 4 &lt; 8)</a:t>
            </a:r>
          </a:p>
          <a:p>
            <a:endParaRPr lang="en-US" altLang="ja-JP" dirty="0">
              <a:latin typeface="+mj-ea"/>
              <a:ea typeface="+mj-ea"/>
            </a:endParaRPr>
          </a:p>
          <a:p>
            <a:r>
              <a:rPr lang="ja-JP" altLang="en-US" dirty="0">
                <a:latin typeface="+mj-ea"/>
                <a:ea typeface="+mj-ea"/>
              </a:rPr>
              <a:t>探索方法と評価関数の使い分け</a:t>
            </a:r>
            <a:endParaRPr lang="en-US" altLang="ja-JP" dirty="0">
              <a:latin typeface="+mj-ea"/>
              <a:ea typeface="+mj-ea"/>
            </a:endParaRPr>
          </a:p>
          <a:p>
            <a:pPr lvl="1"/>
            <a:r>
              <a:rPr lang="ja-JP" altLang="en-US" dirty="0">
                <a:latin typeface="+mj-ea"/>
                <a:ea typeface="+mj-ea"/>
              </a:rPr>
              <a:t>ミニマックス法 </a:t>
            </a:r>
            <a:r>
              <a:rPr lang="en-US" altLang="ja-JP" dirty="0">
                <a:latin typeface="+mj-ea"/>
                <a:ea typeface="+mj-ea"/>
              </a:rPr>
              <a:t>× </a:t>
            </a:r>
            <a:r>
              <a:rPr lang="ja-JP" altLang="en-US" dirty="0">
                <a:latin typeface="+mj-ea"/>
                <a:ea typeface="+mj-ea"/>
              </a:rPr>
              <a:t>取れる石の量</a:t>
            </a:r>
            <a:endParaRPr lang="en-US" altLang="ja-JP" dirty="0">
              <a:latin typeface="+mj-ea"/>
              <a:ea typeface="+mj-ea"/>
            </a:endParaRPr>
          </a:p>
          <a:p>
            <a:pPr lvl="1"/>
            <a:r>
              <a:rPr lang="ja-JP" altLang="en-US" dirty="0">
                <a:latin typeface="+mj-ea"/>
                <a:ea typeface="+mj-ea"/>
              </a:rPr>
              <a:t>ビームサーチ  </a:t>
            </a:r>
            <a:r>
              <a:rPr lang="en-US" altLang="ja-JP" dirty="0">
                <a:latin typeface="+mj-ea"/>
                <a:ea typeface="+mj-ea"/>
              </a:rPr>
              <a:t>× </a:t>
            </a:r>
            <a:r>
              <a:rPr lang="ja-JP" altLang="en-US" dirty="0">
                <a:latin typeface="+mj-ea"/>
                <a:ea typeface="+mj-ea"/>
              </a:rPr>
              <a:t>マスごとに決められた評価値</a:t>
            </a:r>
            <a:r>
              <a:rPr lang="en-US" altLang="ja-JP" dirty="0">
                <a:latin typeface="+mj-ea"/>
                <a:ea typeface="+mj-ea"/>
              </a:rPr>
              <a:t>(</a:t>
            </a:r>
            <a:r>
              <a:rPr lang="ja-JP" altLang="en-US" dirty="0">
                <a:latin typeface="+mj-ea"/>
                <a:ea typeface="+mj-ea"/>
              </a:rPr>
              <a:t>角は高評価など</a:t>
            </a:r>
            <a:r>
              <a:rPr lang="en-US" altLang="ja-JP" dirty="0">
                <a:latin typeface="+mj-ea"/>
                <a:ea typeface="+mj-ea"/>
              </a:rPr>
              <a:t>)</a:t>
            </a:r>
          </a:p>
          <a:p>
            <a:endParaRPr kumimoji="1" lang="en-US" altLang="ja-JP" dirty="0">
              <a:latin typeface="+mj-ea"/>
              <a:ea typeface="+mj-ea"/>
            </a:endParaRPr>
          </a:p>
          <a:p>
            <a:r>
              <a:rPr lang="ja-JP" altLang="en-US" dirty="0">
                <a:latin typeface="+mj-ea"/>
                <a:ea typeface="+mj-ea"/>
              </a:rPr>
              <a:t>１０００回の対戦で検証</a:t>
            </a:r>
            <a:endParaRPr lang="en-US" altLang="ja-JP" dirty="0">
              <a:latin typeface="+mj-ea"/>
              <a:ea typeface="+mj-ea"/>
            </a:endParaRPr>
          </a:p>
          <a:p>
            <a:pPr lvl="1"/>
            <a:r>
              <a:rPr lang="en-US" altLang="ja-JP" dirty="0">
                <a:latin typeface="+mj-ea"/>
                <a:ea typeface="+mj-ea"/>
              </a:rPr>
              <a:t>α</a:t>
            </a:r>
            <a:r>
              <a:rPr kumimoji="1" lang="en-US" altLang="ja-JP" dirty="0">
                <a:latin typeface="+mj-ea"/>
                <a:ea typeface="+mj-ea"/>
              </a:rPr>
              <a:t>0 vs α1 </a:t>
            </a:r>
            <a:r>
              <a:rPr kumimoji="1" lang="mr-IN" altLang="ja-JP" dirty="0">
                <a:latin typeface="+mj-ea"/>
                <a:ea typeface="+mj-ea"/>
              </a:rPr>
              <a:t>…</a:t>
            </a:r>
            <a:r>
              <a:rPr kumimoji="1" lang="en-US" altLang="ja-JP" dirty="0">
                <a:latin typeface="+mj-ea"/>
                <a:ea typeface="+mj-ea"/>
              </a:rPr>
              <a:t> 558 </a:t>
            </a:r>
            <a:r>
              <a:rPr kumimoji="1" lang="mr-IN" altLang="ja-JP" dirty="0">
                <a:latin typeface="+mj-ea"/>
                <a:ea typeface="+mj-ea"/>
              </a:rPr>
              <a:t>–</a:t>
            </a:r>
            <a:r>
              <a:rPr kumimoji="1" lang="en-US" altLang="ja-JP" dirty="0">
                <a:latin typeface="+mj-ea"/>
                <a:ea typeface="+mj-ea"/>
              </a:rPr>
              <a:t> 442</a:t>
            </a:r>
          </a:p>
          <a:p>
            <a:pPr lvl="1"/>
            <a:r>
              <a:rPr lang="el-GR" altLang="ja-JP" dirty="0">
                <a:latin typeface="+mj-ea"/>
                <a:ea typeface="+mj-ea"/>
              </a:rPr>
              <a:t>α</a:t>
            </a:r>
            <a:r>
              <a:rPr lang="en-US" altLang="ja-JP" dirty="0">
                <a:latin typeface="+mj-ea"/>
                <a:ea typeface="+mj-ea"/>
              </a:rPr>
              <a:t>2 vs α1 </a:t>
            </a:r>
            <a:r>
              <a:rPr lang="mr-IN" altLang="ja-JP" dirty="0">
                <a:latin typeface="+mj-ea"/>
                <a:ea typeface="+mj-ea"/>
              </a:rPr>
              <a:t>…</a:t>
            </a:r>
            <a:r>
              <a:rPr lang="en-US" altLang="ja-JP" dirty="0">
                <a:latin typeface="+mj-ea"/>
                <a:ea typeface="+mj-ea"/>
              </a:rPr>
              <a:t> 650 </a:t>
            </a:r>
            <a:r>
              <a:rPr lang="mr-IN" altLang="ja-JP" dirty="0">
                <a:latin typeface="+mj-ea"/>
                <a:ea typeface="+mj-ea"/>
              </a:rPr>
              <a:t>–</a:t>
            </a:r>
            <a:r>
              <a:rPr lang="en-US" altLang="ja-JP" dirty="0">
                <a:latin typeface="+mj-ea"/>
                <a:ea typeface="+mj-ea"/>
              </a:rPr>
              <a:t> 350</a:t>
            </a:r>
          </a:p>
          <a:p>
            <a:pPr marL="274320" lvl="1" indent="0">
              <a:buNone/>
            </a:pPr>
            <a:r>
              <a:rPr lang="en-US" altLang="ja-JP" dirty="0">
                <a:latin typeface="+mj-ea"/>
                <a:ea typeface="+mj-ea"/>
              </a:rPr>
              <a:t>		:</a:t>
            </a:r>
          </a:p>
          <a:p>
            <a:pPr lvl="1"/>
            <a:r>
              <a:rPr lang="en-US" altLang="ja-JP" dirty="0">
                <a:latin typeface="+mj-ea"/>
                <a:ea typeface="+mj-ea"/>
              </a:rPr>
              <a:t>ω2 vs ω1 </a:t>
            </a:r>
            <a:r>
              <a:rPr lang="mr-IN" altLang="ja-JP" dirty="0">
                <a:latin typeface="+mj-ea"/>
                <a:ea typeface="+mj-ea"/>
              </a:rPr>
              <a:t>…</a:t>
            </a:r>
            <a:r>
              <a:rPr lang="en-US" altLang="ja-JP" dirty="0">
                <a:latin typeface="+mj-ea"/>
                <a:ea typeface="+mj-ea"/>
              </a:rPr>
              <a:t> 591 - 409</a:t>
            </a:r>
          </a:p>
        </p:txBody>
      </p:sp>
      <p:pic>
        <p:nvPicPr>
          <p:cNvPr id="4" name="図 3" descr="tr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32" y="5769054"/>
            <a:ext cx="643467" cy="643467"/>
          </a:xfrm>
          <a:prstGeom prst="rect">
            <a:avLst/>
          </a:prstGeom>
        </p:spPr>
      </p:pic>
      <p:sp>
        <p:nvSpPr>
          <p:cNvPr id="6" name="吹き出し: 円形 5"/>
          <p:cNvSpPr/>
          <p:nvPr/>
        </p:nvSpPr>
        <p:spPr>
          <a:xfrm>
            <a:off x="4188179" y="4222045"/>
            <a:ext cx="4459110" cy="1433688"/>
          </a:xfrm>
          <a:prstGeom prst="wedgeEllipseCallout">
            <a:avLst>
              <a:gd name="adj1" fmla="val -53274"/>
              <a:gd name="adj2" fmla="val 3869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ja-JP" altLang="en-US" sz="2400" dirty="0">
                <a:latin typeface="HG創英角ｺﾞｼｯｸUB" panose="020B0909000000000000" pitchFamily="49" charset="-128"/>
                <a:ea typeface="HG創英角ｺﾞｼｯｸUB" panose="020B0909000000000000" pitchFamily="49" charset="-128"/>
              </a:rPr>
              <a:t>どのタイプの</a:t>
            </a:r>
            <a:r>
              <a:rPr kumimoji="1" lang="en-US" altLang="ja-JP" sz="2400" dirty="0">
                <a:latin typeface="HG創英角ｺﾞｼｯｸUB" panose="020B0909000000000000" pitchFamily="49" charset="-128"/>
                <a:ea typeface="HG創英角ｺﾞｼｯｸUB" panose="020B0909000000000000" pitchFamily="49" charset="-128"/>
              </a:rPr>
              <a:t>CPU</a:t>
            </a:r>
            <a:r>
              <a:rPr kumimoji="1" lang="ja-JP" altLang="en-US" sz="2400" dirty="0">
                <a:latin typeface="HG創英角ｺﾞｼｯｸUB" panose="020B0909000000000000" pitchFamily="49" charset="-128"/>
                <a:ea typeface="HG創英角ｺﾞｼｯｸUB" panose="020B0909000000000000" pitchFamily="49" charset="-128"/>
              </a:rPr>
              <a:t>でも難易度の通りに強くなっていく！！</a:t>
            </a:r>
          </a:p>
        </p:txBody>
      </p:sp>
    </p:spTree>
    <p:extLst>
      <p:ext uri="{BB962C8B-B14F-4D97-AF65-F5344CB8AC3E}">
        <p14:creationId xmlns:p14="http://schemas.microsoft.com/office/powerpoint/2010/main" val="18526630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クール">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クール.thmx</Template>
  <TotalTime>695</TotalTime>
  <Words>937</Words>
  <Application>Microsoft Macintosh PowerPoint</Application>
  <PresentationFormat>画面に合わせる (4:3)</PresentationFormat>
  <Paragraphs>138</Paragraphs>
  <Slides>13</Slides>
  <Notes>12</Notes>
  <HiddenSlides>0</HiddenSlides>
  <MMClips>1</MMClip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クール</vt:lpstr>
      <vt:lpstr>CPU対戦機能付ネットワーク対戦型オセロゲームシステム</vt:lpstr>
      <vt:lpstr>はじめに</vt:lpstr>
      <vt:lpstr>開発グループ構成</vt:lpstr>
      <vt:lpstr>付加機能に関する要求事項と設計指針</vt:lpstr>
      <vt:lpstr>付加機能に関する要求事項と設計指針</vt:lpstr>
      <vt:lpstr>付加機能に関する要求事項と設計指針</vt:lpstr>
      <vt:lpstr>CPUのオセロアルゴリズム</vt:lpstr>
      <vt:lpstr>CPUのオセロアルゴリズム</vt:lpstr>
      <vt:lpstr>難易度の分け方</vt:lpstr>
      <vt:lpstr>アピール点１：アイテム機能</vt:lpstr>
      <vt:lpstr>アピール点１：アイテム機能</vt:lpstr>
      <vt:lpstr>アピール点２：マイページ</vt:lpstr>
      <vt:lpstr>デモ</vt:lpstr>
    </vt:vector>
  </TitlesOfParts>
  <Company>横浜国立大</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CPU対戦機能付ネットワーク対戦型オセロゲームシステム</dc:title>
  <dc:creator>原田 恭兵</dc:creator>
  <cp:lastModifiedBy>原田 恭兵</cp:lastModifiedBy>
  <cp:revision>43</cp:revision>
  <dcterms:created xsi:type="dcterms:W3CDTF">2017-05-21T11:30:56Z</dcterms:created>
  <dcterms:modified xsi:type="dcterms:W3CDTF">2017-05-22T17:17:08Z</dcterms:modified>
</cp:coreProperties>
</file>